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77" r:id="rId3"/>
    <p:sldId id="379" r:id="rId4"/>
    <p:sldId id="378" r:id="rId5"/>
    <p:sldId id="380" r:id="rId6"/>
    <p:sldId id="341" r:id="rId7"/>
    <p:sldId id="339" r:id="rId8"/>
    <p:sldId id="320" r:id="rId9"/>
    <p:sldId id="319" r:id="rId10"/>
    <p:sldId id="340" r:id="rId11"/>
    <p:sldId id="342" r:id="rId12"/>
    <p:sldId id="382" r:id="rId13"/>
    <p:sldId id="383" r:id="rId14"/>
    <p:sldId id="344" r:id="rId15"/>
    <p:sldId id="381" r:id="rId16"/>
    <p:sldId id="331" r:id="rId17"/>
    <p:sldId id="354" r:id="rId18"/>
    <p:sldId id="279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90204" pitchFamily="34" charset="0"/>
        <a:ea typeface="ヒラギノ角ゴ Pro W3" panose="020B0300000000000000" charset="-128"/>
        <a:cs typeface="ヒラギノ角ゴ Pro W3" panose="020B0300000000000000" charset="-128"/>
      </a:defRPr>
    </a:lvl1pPr>
    <a:lvl2pPr marL="609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90204" pitchFamily="34" charset="0"/>
        <a:ea typeface="ヒラギノ角ゴ Pro W3" panose="020B0300000000000000" charset="-128"/>
        <a:cs typeface="ヒラギノ角ゴ Pro W3" panose="020B0300000000000000" charset="-128"/>
      </a:defRPr>
    </a:lvl2pPr>
    <a:lvl3pPr marL="1219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90204" pitchFamily="34" charset="0"/>
        <a:ea typeface="ヒラギノ角ゴ Pro W3" panose="020B0300000000000000" charset="-128"/>
        <a:cs typeface="ヒラギノ角ゴ Pro W3" panose="020B0300000000000000" charset="-128"/>
      </a:defRPr>
    </a:lvl3pPr>
    <a:lvl4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90204" pitchFamily="34" charset="0"/>
        <a:ea typeface="ヒラギノ角ゴ Pro W3" panose="020B0300000000000000" charset="-128"/>
        <a:cs typeface="ヒラギノ角ゴ Pro W3" panose="020B0300000000000000" charset="-128"/>
      </a:defRPr>
    </a:lvl4pPr>
    <a:lvl5pPr marL="2438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90204" pitchFamily="34" charset="0"/>
        <a:ea typeface="ヒラギノ角ゴ Pro W3" panose="020B0300000000000000" charset="-128"/>
        <a:cs typeface="ヒラギノ角ゴ Pro W3" panose="020B0300000000000000" charset="-128"/>
      </a:defRPr>
    </a:lvl5pPr>
    <a:lvl6pPr marL="3048000" algn="l" defTabSz="608965" rtl="0" eaLnBrk="1" latinLnBrk="0" hangingPunct="1">
      <a:defRPr sz="3200" kern="1200">
        <a:solidFill>
          <a:schemeClr val="tx1"/>
        </a:solidFill>
        <a:latin typeface="Arial" panose="020B0604020202090204" pitchFamily="34" charset="0"/>
        <a:ea typeface="ヒラギノ角ゴ Pro W3" panose="020B0300000000000000" charset="-128"/>
        <a:cs typeface="ヒラギノ角ゴ Pro W3" panose="020B0300000000000000" charset="-128"/>
      </a:defRPr>
    </a:lvl6pPr>
    <a:lvl7pPr marL="3657600" algn="l" defTabSz="608965" rtl="0" eaLnBrk="1" latinLnBrk="0" hangingPunct="1">
      <a:defRPr sz="3200" kern="1200">
        <a:solidFill>
          <a:schemeClr val="tx1"/>
        </a:solidFill>
        <a:latin typeface="Arial" panose="020B0604020202090204" pitchFamily="34" charset="0"/>
        <a:ea typeface="ヒラギノ角ゴ Pro W3" panose="020B0300000000000000" charset="-128"/>
        <a:cs typeface="ヒラギノ角ゴ Pro W3" panose="020B0300000000000000" charset="-128"/>
      </a:defRPr>
    </a:lvl7pPr>
    <a:lvl8pPr marL="4267200" algn="l" defTabSz="608965" rtl="0" eaLnBrk="1" latinLnBrk="0" hangingPunct="1">
      <a:defRPr sz="3200" kern="1200">
        <a:solidFill>
          <a:schemeClr val="tx1"/>
        </a:solidFill>
        <a:latin typeface="Arial" panose="020B0604020202090204" pitchFamily="34" charset="0"/>
        <a:ea typeface="ヒラギノ角ゴ Pro W3" panose="020B0300000000000000" charset="-128"/>
        <a:cs typeface="ヒラギノ角ゴ Pro W3" panose="020B0300000000000000" charset="-128"/>
      </a:defRPr>
    </a:lvl8pPr>
    <a:lvl9pPr marL="4876800" algn="l" defTabSz="608965" rtl="0" eaLnBrk="1" latinLnBrk="0" hangingPunct="1">
      <a:defRPr sz="3200" kern="1200">
        <a:solidFill>
          <a:schemeClr val="tx1"/>
        </a:solidFill>
        <a:latin typeface="Arial" panose="020B0604020202090204" pitchFamily="34" charset="0"/>
        <a:ea typeface="ヒラギノ角ゴ Pro W3" panose="020B0300000000000000" charset="-128"/>
        <a:cs typeface="ヒラギノ角ゴ Pro W3" panose="020B030000000000000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4183">
          <p15:clr>
            <a:srgbClr val="A4A3A4"/>
          </p15:clr>
        </p15:guide>
        <p15:guide id="3" pos="1704">
          <p15:clr>
            <a:srgbClr val="A4A3A4"/>
          </p15:clr>
        </p15:guide>
        <p15:guide id="4" pos="3168">
          <p15:clr>
            <a:srgbClr val="A4A3A4"/>
          </p15:clr>
        </p15:guide>
        <p15:guide id="5" pos="5760">
          <p15:clr>
            <a:srgbClr val="A4A3A4"/>
          </p15:clr>
        </p15:guide>
        <p15:guide id="6" orient="horz" pos="1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gzhang Wu" initials="CW" lastIdx="1" clrIdx="0"/>
  <p:cmAuthor id="2" name="Nisha Gordhan" initials="NG" lastIdx="175" clrIdx="1"/>
  <p:cmAuthor id="3" name="Abigail Zhang" initials="AZ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2C4"/>
    <a:srgbClr val="6AA93C"/>
    <a:srgbClr val="0A2D4B"/>
    <a:srgbClr val="EBEBEB"/>
    <a:srgbClr val="58BAA7"/>
    <a:srgbClr val="4472C4"/>
    <a:srgbClr val="1AA6BC"/>
    <a:srgbClr val="0399AE"/>
    <a:srgbClr val="89BEB4"/>
    <a:srgbClr val="D12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 autoAdjust="0"/>
    <p:restoredTop sz="89548" autoAdjust="0"/>
  </p:normalViewPr>
  <p:slideViewPr>
    <p:cSldViewPr snapToGrid="0">
      <p:cViewPr varScale="1">
        <p:scale>
          <a:sx n="98" d="100"/>
          <a:sy n="98" d="100"/>
        </p:scale>
        <p:origin x="1328" y="200"/>
      </p:cViewPr>
      <p:guideLst>
        <p:guide orient="horz" pos="2164"/>
        <p:guide pos="4183"/>
        <p:guide pos="1704"/>
        <p:guide pos="3168"/>
        <p:guide pos="5760"/>
        <p:guide orient="horz" pos="1335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0FD7B-24C9-A147-8633-15BB3DF27FAF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99D7F-A333-E847-945A-0AF7E7A114E9}">
      <dgm:prSet phldrT="[Text]" custT="1"/>
      <dgm:spPr>
        <a:solidFill>
          <a:srgbClr val="4372C4"/>
        </a:solidFill>
        <a:ln>
          <a:solidFill>
            <a:srgbClr val="58BAA7"/>
          </a:solidFill>
        </a:ln>
      </dgm:spPr>
      <dgm:t>
        <a:bodyPr/>
        <a:lstStyle/>
        <a:p>
          <a:r>
            <a:rPr lang="en-US" sz="2800" dirty="0"/>
            <a:t>Two methods to report GHG emissions</a:t>
          </a:r>
        </a:p>
      </dgm:t>
    </dgm:pt>
    <dgm:pt modelId="{2561D35D-F578-EC42-B310-D0C45F716823}" type="parTrans" cxnId="{052E2614-888D-C349-9064-CC7702B81F71}">
      <dgm:prSet/>
      <dgm:spPr/>
      <dgm:t>
        <a:bodyPr/>
        <a:lstStyle/>
        <a:p>
          <a:endParaRPr lang="en-US"/>
        </a:p>
      </dgm:t>
    </dgm:pt>
    <dgm:pt modelId="{36831D31-01A9-FD4C-AB34-CEC01B241C33}" type="sibTrans" cxnId="{052E2614-888D-C349-9064-CC7702B81F71}">
      <dgm:prSet/>
      <dgm:spPr/>
      <dgm:t>
        <a:bodyPr/>
        <a:lstStyle/>
        <a:p>
          <a:endParaRPr lang="en-US"/>
        </a:p>
      </dgm:t>
    </dgm:pt>
    <dgm:pt modelId="{E84AE92D-29A6-924B-B3C6-02F0F573680E}">
      <dgm:prSet phldrT="[Text]"/>
      <dgm:spPr>
        <a:ln>
          <a:solidFill>
            <a:srgbClr val="58BAA7"/>
          </a:solidFill>
        </a:ln>
      </dgm:spPr>
      <dgm:t>
        <a:bodyPr/>
        <a:lstStyle/>
        <a:p>
          <a:r>
            <a:rPr lang="en-US" sz="2100" dirty="0"/>
            <a:t>Accounting method</a:t>
          </a:r>
        </a:p>
      </dgm:t>
    </dgm:pt>
    <dgm:pt modelId="{B97A6B91-3147-804F-BEAE-6627CF4ADC17}" type="parTrans" cxnId="{5B8A0CAB-C709-5442-AD75-CAB8E7EDCDBD}">
      <dgm:prSet/>
      <dgm:spPr>
        <a:ln>
          <a:solidFill>
            <a:srgbClr val="58BAA7"/>
          </a:solidFill>
        </a:ln>
      </dgm:spPr>
      <dgm:t>
        <a:bodyPr/>
        <a:lstStyle/>
        <a:p>
          <a:endParaRPr lang="en-US"/>
        </a:p>
      </dgm:t>
    </dgm:pt>
    <dgm:pt modelId="{22A14833-1559-9A46-B963-2AE98E2F044E}" type="sibTrans" cxnId="{5B8A0CAB-C709-5442-AD75-CAB8E7EDCDBD}">
      <dgm:prSet/>
      <dgm:spPr/>
      <dgm:t>
        <a:bodyPr/>
        <a:lstStyle/>
        <a:p>
          <a:endParaRPr lang="en-US"/>
        </a:p>
      </dgm:t>
    </dgm:pt>
    <dgm:pt modelId="{7CBFC21A-3440-D141-B883-2EF9CE454C4F}">
      <dgm:prSet phldrT="[Text]"/>
      <dgm:spPr>
        <a:ln>
          <a:solidFill>
            <a:srgbClr val="58BAA7"/>
          </a:solidFill>
        </a:ln>
      </dgm:spPr>
      <dgm:t>
        <a:bodyPr/>
        <a:lstStyle/>
        <a:p>
          <a:r>
            <a:rPr lang="en-US" sz="2100" dirty="0"/>
            <a:t>Continuous monitoring method</a:t>
          </a:r>
        </a:p>
      </dgm:t>
    </dgm:pt>
    <dgm:pt modelId="{4D5DD6F7-A965-BB46-937E-6E0728BE865E}" type="parTrans" cxnId="{76AFA4C7-DE22-C44E-A900-876FC531A533}">
      <dgm:prSet/>
      <dgm:spPr>
        <a:ln>
          <a:solidFill>
            <a:srgbClr val="58BAA7"/>
          </a:solidFill>
        </a:ln>
      </dgm:spPr>
      <dgm:t>
        <a:bodyPr/>
        <a:lstStyle/>
        <a:p>
          <a:endParaRPr lang="en-US"/>
        </a:p>
      </dgm:t>
    </dgm:pt>
    <dgm:pt modelId="{656BDF2A-2F70-8B49-A3EA-4B0F7EC93515}" type="sibTrans" cxnId="{76AFA4C7-DE22-C44E-A900-876FC531A533}">
      <dgm:prSet/>
      <dgm:spPr/>
      <dgm:t>
        <a:bodyPr/>
        <a:lstStyle/>
        <a:p>
          <a:endParaRPr lang="en-US"/>
        </a:p>
      </dgm:t>
    </dgm:pt>
    <dgm:pt modelId="{F13AF16D-78DE-B24E-9B72-8E62FD6339DA}">
      <dgm:prSet phldrT="[Text]" custT="1"/>
      <dgm:spPr>
        <a:ln>
          <a:solidFill>
            <a:srgbClr val="58BAA7"/>
          </a:solidFill>
        </a:ln>
      </dgm:spPr>
      <dgm:t>
        <a:bodyPr/>
        <a:lstStyle/>
        <a:p>
          <a:r>
            <a:rPr lang="en-US" sz="1600" dirty="0"/>
            <a:t>uses a statistical way to calculate the emission from the revised estimates by the default emission factors for combustion for each energy product type from the list of emission factors. </a:t>
          </a:r>
          <a:endParaRPr lang="en-US" sz="1200" dirty="0"/>
        </a:p>
      </dgm:t>
    </dgm:pt>
    <dgm:pt modelId="{F28E1FAE-998B-D64A-A8C6-B097700AED09}" type="parTrans" cxnId="{EB8CDD06-4117-6041-A279-4A8B3A1B7BB6}">
      <dgm:prSet/>
      <dgm:spPr/>
      <dgm:t>
        <a:bodyPr/>
        <a:lstStyle/>
        <a:p>
          <a:endParaRPr lang="en-US"/>
        </a:p>
      </dgm:t>
    </dgm:pt>
    <dgm:pt modelId="{42263ABC-5C14-E04D-AAD8-77EE2F21CB46}" type="sibTrans" cxnId="{EB8CDD06-4117-6041-A279-4A8B3A1B7BB6}">
      <dgm:prSet/>
      <dgm:spPr/>
      <dgm:t>
        <a:bodyPr/>
        <a:lstStyle/>
        <a:p>
          <a:endParaRPr lang="en-US"/>
        </a:p>
      </dgm:t>
    </dgm:pt>
    <dgm:pt modelId="{42FD0A95-6CA6-A943-87CE-B646965C077E}">
      <dgm:prSet phldrT="[Text]" custT="1"/>
      <dgm:spPr>
        <a:ln>
          <a:solidFill>
            <a:srgbClr val="58BAA7"/>
          </a:solidFill>
        </a:ln>
      </dgm:spPr>
      <dgm:t>
        <a:bodyPr/>
        <a:lstStyle/>
        <a:p>
          <a:r>
            <a:rPr lang="en-US" sz="1600" dirty="0"/>
            <a:t>uses the sensors in the vent system to monitor real-time emissions. </a:t>
          </a:r>
          <a:endParaRPr lang="en-US" sz="1200" dirty="0"/>
        </a:p>
      </dgm:t>
    </dgm:pt>
    <dgm:pt modelId="{227FC141-F183-9340-98A2-FDFADF1912B6}" type="parTrans" cxnId="{8186F0D8-D917-B741-BC1A-F8559A219D03}">
      <dgm:prSet/>
      <dgm:spPr/>
      <dgm:t>
        <a:bodyPr/>
        <a:lstStyle/>
        <a:p>
          <a:endParaRPr lang="en-US"/>
        </a:p>
      </dgm:t>
    </dgm:pt>
    <dgm:pt modelId="{D43FC402-069E-C740-961C-0070F4AEC68F}" type="sibTrans" cxnId="{8186F0D8-D917-B741-BC1A-F8559A219D03}">
      <dgm:prSet/>
      <dgm:spPr/>
      <dgm:t>
        <a:bodyPr/>
        <a:lstStyle/>
        <a:p>
          <a:endParaRPr lang="en-US"/>
        </a:p>
      </dgm:t>
    </dgm:pt>
    <dgm:pt modelId="{708E7EE7-4C90-D441-A4BB-48FF5D2037F5}">
      <dgm:prSet phldrT="[Text]" custT="1"/>
      <dgm:spPr>
        <a:ln>
          <a:solidFill>
            <a:srgbClr val="58BAA7"/>
          </a:solidFill>
        </a:ln>
      </dgm:spPr>
      <dgm:t>
        <a:bodyPr/>
        <a:lstStyle/>
        <a:p>
          <a:r>
            <a:rPr lang="en-US" sz="1600" dirty="0"/>
            <a:t>The calculation is based on the fuel consumption.</a:t>
          </a:r>
          <a:endParaRPr lang="en-US" sz="1200" dirty="0"/>
        </a:p>
      </dgm:t>
    </dgm:pt>
    <dgm:pt modelId="{1670548D-726F-6F40-90F0-83E8B03F71D2}" type="parTrans" cxnId="{66517E10-FEB6-4A4D-80A4-191079B5FD36}">
      <dgm:prSet/>
      <dgm:spPr/>
      <dgm:t>
        <a:bodyPr/>
        <a:lstStyle/>
        <a:p>
          <a:endParaRPr lang="en-US"/>
        </a:p>
      </dgm:t>
    </dgm:pt>
    <dgm:pt modelId="{6761742D-E993-7046-ACD8-06709E00DAB1}" type="sibTrans" cxnId="{66517E10-FEB6-4A4D-80A4-191079B5FD36}">
      <dgm:prSet/>
      <dgm:spPr/>
      <dgm:t>
        <a:bodyPr/>
        <a:lstStyle/>
        <a:p>
          <a:endParaRPr lang="en-US"/>
        </a:p>
      </dgm:t>
    </dgm:pt>
    <dgm:pt modelId="{C57C5E7D-90F9-0647-8BEF-4214DD2A6561}">
      <dgm:prSet phldrT="[Text]" custT="1"/>
      <dgm:spPr>
        <a:ln>
          <a:solidFill>
            <a:srgbClr val="58BAA7"/>
          </a:solidFill>
        </a:ln>
      </dgm:spPr>
      <dgm:t>
        <a:bodyPr/>
        <a:lstStyle/>
        <a:p>
          <a:r>
            <a:rPr lang="en-US" sz="1600" dirty="0"/>
            <a:t>In 2015, Volkswagen was accused of using illegal software to cover up excessive emissions by the U.S. Environmental Protection Agency</a:t>
          </a:r>
          <a:r>
            <a:rPr lang="en-US" sz="1200" dirty="0"/>
            <a:t>. </a:t>
          </a:r>
        </a:p>
      </dgm:t>
    </dgm:pt>
    <dgm:pt modelId="{C0426C9C-1D15-7B47-AE97-ADA88E0E7963}" type="parTrans" cxnId="{6A804CBA-D9F9-0E4D-816E-E394CA362E22}">
      <dgm:prSet/>
      <dgm:spPr/>
      <dgm:t>
        <a:bodyPr/>
        <a:lstStyle/>
        <a:p>
          <a:endParaRPr lang="en-US"/>
        </a:p>
      </dgm:t>
    </dgm:pt>
    <dgm:pt modelId="{FC7FB907-38FD-AE47-A0B1-805D090844DE}" type="sibTrans" cxnId="{6A804CBA-D9F9-0E4D-816E-E394CA362E22}">
      <dgm:prSet/>
      <dgm:spPr/>
      <dgm:t>
        <a:bodyPr/>
        <a:lstStyle/>
        <a:p>
          <a:endParaRPr lang="en-US"/>
        </a:p>
      </dgm:t>
    </dgm:pt>
    <dgm:pt modelId="{F5E99BEC-7BF5-E24B-BF14-5FE7ED3092AA}" type="pres">
      <dgm:prSet presAssocID="{21B0FD7B-24C9-A147-8633-15BB3DF27F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ED5A3C-D7F1-A04E-8818-E0BDC3B68A52}" type="pres">
      <dgm:prSet presAssocID="{F3899D7F-A333-E847-945A-0AF7E7A114E9}" presName="root" presStyleCnt="0"/>
      <dgm:spPr/>
    </dgm:pt>
    <dgm:pt modelId="{87007A6C-C941-F949-AC2A-68BD9EB15DB6}" type="pres">
      <dgm:prSet presAssocID="{F3899D7F-A333-E847-945A-0AF7E7A114E9}" presName="rootComposite" presStyleCnt="0"/>
      <dgm:spPr/>
    </dgm:pt>
    <dgm:pt modelId="{E1681FFC-E372-4341-A906-FAEDE278C8C5}" type="pres">
      <dgm:prSet presAssocID="{F3899D7F-A333-E847-945A-0AF7E7A114E9}" presName="rootText" presStyleLbl="node1" presStyleIdx="0" presStyleCnt="1" custScaleX="113740" custScaleY="16082" custLinFactNeighborX="16495" custLinFactNeighborY="3206"/>
      <dgm:spPr/>
    </dgm:pt>
    <dgm:pt modelId="{057DEAD8-8B31-1B4E-A729-978E490F6270}" type="pres">
      <dgm:prSet presAssocID="{F3899D7F-A333-E847-945A-0AF7E7A114E9}" presName="rootConnector" presStyleLbl="node1" presStyleIdx="0" presStyleCnt="1"/>
      <dgm:spPr/>
    </dgm:pt>
    <dgm:pt modelId="{6E32016A-77EC-A141-96D8-FE5C93F36F6A}" type="pres">
      <dgm:prSet presAssocID="{F3899D7F-A333-E847-945A-0AF7E7A114E9}" presName="childShape" presStyleCnt="0"/>
      <dgm:spPr/>
    </dgm:pt>
    <dgm:pt modelId="{26E49BF2-0BE5-3B40-A90E-E13F1E0927CB}" type="pres">
      <dgm:prSet presAssocID="{B97A6B91-3147-804F-BEAE-6627CF4ADC17}" presName="Name13" presStyleLbl="parChTrans1D2" presStyleIdx="0" presStyleCnt="2"/>
      <dgm:spPr/>
    </dgm:pt>
    <dgm:pt modelId="{31B6AB60-CA2C-0B43-AD45-FD4DCE2DA6A7}" type="pres">
      <dgm:prSet presAssocID="{E84AE92D-29A6-924B-B3C6-02F0F573680E}" presName="childText" presStyleLbl="bgAcc1" presStyleIdx="0" presStyleCnt="2" custScaleX="129258" custScaleY="47448" custLinFactNeighborX="11489" custLinFactNeighborY="-15434">
        <dgm:presLayoutVars>
          <dgm:bulletEnabled val="1"/>
        </dgm:presLayoutVars>
      </dgm:prSet>
      <dgm:spPr/>
    </dgm:pt>
    <dgm:pt modelId="{DEF2B8B8-1010-C546-905C-51223A6E3D56}" type="pres">
      <dgm:prSet presAssocID="{4D5DD6F7-A965-BB46-937E-6E0728BE865E}" presName="Name13" presStyleLbl="parChTrans1D2" presStyleIdx="1" presStyleCnt="2"/>
      <dgm:spPr/>
    </dgm:pt>
    <dgm:pt modelId="{88409592-1029-E743-B9D4-AFED20BA7D38}" type="pres">
      <dgm:prSet presAssocID="{7CBFC21A-3440-D141-B883-2EF9CE454C4F}" presName="childText" presStyleLbl="bgAcc1" presStyleIdx="1" presStyleCnt="2" custScaleX="129258" custScaleY="47258" custLinFactNeighborX="12436" custLinFactNeighborY="-29972">
        <dgm:presLayoutVars>
          <dgm:bulletEnabled val="1"/>
        </dgm:presLayoutVars>
      </dgm:prSet>
      <dgm:spPr/>
    </dgm:pt>
  </dgm:ptLst>
  <dgm:cxnLst>
    <dgm:cxn modelId="{EB8CDD06-4117-6041-A279-4A8B3A1B7BB6}" srcId="{E84AE92D-29A6-924B-B3C6-02F0F573680E}" destId="{F13AF16D-78DE-B24E-9B72-8E62FD6339DA}" srcOrd="0" destOrd="0" parTransId="{F28E1FAE-998B-D64A-A8C6-B097700AED09}" sibTransId="{42263ABC-5C14-E04D-AAD8-77EE2F21CB46}"/>
    <dgm:cxn modelId="{66517E10-FEB6-4A4D-80A4-191079B5FD36}" srcId="{E84AE92D-29A6-924B-B3C6-02F0F573680E}" destId="{708E7EE7-4C90-D441-A4BB-48FF5D2037F5}" srcOrd="1" destOrd="0" parTransId="{1670548D-726F-6F40-90F0-83E8B03F71D2}" sibTransId="{6761742D-E993-7046-ACD8-06709E00DAB1}"/>
    <dgm:cxn modelId="{052E2614-888D-C349-9064-CC7702B81F71}" srcId="{21B0FD7B-24C9-A147-8633-15BB3DF27FAF}" destId="{F3899D7F-A333-E847-945A-0AF7E7A114E9}" srcOrd="0" destOrd="0" parTransId="{2561D35D-F578-EC42-B310-D0C45F716823}" sibTransId="{36831D31-01A9-FD4C-AB34-CEC01B241C33}"/>
    <dgm:cxn modelId="{5E4CC219-C029-9340-9043-E07DB0CA6DA0}" type="presOf" srcId="{B97A6B91-3147-804F-BEAE-6627CF4ADC17}" destId="{26E49BF2-0BE5-3B40-A90E-E13F1E0927CB}" srcOrd="0" destOrd="0" presId="urn:microsoft.com/office/officeart/2005/8/layout/hierarchy3"/>
    <dgm:cxn modelId="{E8DB554A-2F9B-824C-A89B-55D0292ACB38}" type="presOf" srcId="{42FD0A95-6CA6-A943-87CE-B646965C077E}" destId="{88409592-1029-E743-B9D4-AFED20BA7D38}" srcOrd="0" destOrd="1" presId="urn:microsoft.com/office/officeart/2005/8/layout/hierarchy3"/>
    <dgm:cxn modelId="{EB121B4C-D3E8-CD44-BBBC-6F86923AAF32}" type="presOf" srcId="{F3899D7F-A333-E847-945A-0AF7E7A114E9}" destId="{E1681FFC-E372-4341-A906-FAEDE278C8C5}" srcOrd="0" destOrd="0" presId="urn:microsoft.com/office/officeart/2005/8/layout/hierarchy3"/>
    <dgm:cxn modelId="{08758460-EF4F-4F49-9D96-7A86362D0087}" type="presOf" srcId="{7CBFC21A-3440-D141-B883-2EF9CE454C4F}" destId="{88409592-1029-E743-B9D4-AFED20BA7D38}" srcOrd="0" destOrd="0" presId="urn:microsoft.com/office/officeart/2005/8/layout/hierarchy3"/>
    <dgm:cxn modelId="{7056B186-1857-8D4B-BBAB-619632DCF737}" type="presOf" srcId="{21B0FD7B-24C9-A147-8633-15BB3DF27FAF}" destId="{F5E99BEC-7BF5-E24B-BF14-5FE7ED3092AA}" srcOrd="0" destOrd="0" presId="urn:microsoft.com/office/officeart/2005/8/layout/hierarchy3"/>
    <dgm:cxn modelId="{5B8A0CAB-C709-5442-AD75-CAB8E7EDCDBD}" srcId="{F3899D7F-A333-E847-945A-0AF7E7A114E9}" destId="{E84AE92D-29A6-924B-B3C6-02F0F573680E}" srcOrd="0" destOrd="0" parTransId="{B97A6B91-3147-804F-BEAE-6627CF4ADC17}" sibTransId="{22A14833-1559-9A46-B963-2AE98E2F044E}"/>
    <dgm:cxn modelId="{8C95F1AE-6014-6245-9549-FE7F09865AA2}" type="presOf" srcId="{F3899D7F-A333-E847-945A-0AF7E7A114E9}" destId="{057DEAD8-8B31-1B4E-A729-978E490F6270}" srcOrd="1" destOrd="0" presId="urn:microsoft.com/office/officeart/2005/8/layout/hierarchy3"/>
    <dgm:cxn modelId="{B88025AF-DB0C-BB42-9A9F-78BB89668181}" type="presOf" srcId="{C57C5E7D-90F9-0647-8BEF-4214DD2A6561}" destId="{88409592-1029-E743-B9D4-AFED20BA7D38}" srcOrd="0" destOrd="2" presId="urn:microsoft.com/office/officeart/2005/8/layout/hierarchy3"/>
    <dgm:cxn modelId="{532258B4-5408-3B47-8ABA-006D478F594D}" type="presOf" srcId="{E84AE92D-29A6-924B-B3C6-02F0F573680E}" destId="{31B6AB60-CA2C-0B43-AD45-FD4DCE2DA6A7}" srcOrd="0" destOrd="0" presId="urn:microsoft.com/office/officeart/2005/8/layout/hierarchy3"/>
    <dgm:cxn modelId="{6A804CBA-D9F9-0E4D-816E-E394CA362E22}" srcId="{7CBFC21A-3440-D141-B883-2EF9CE454C4F}" destId="{C57C5E7D-90F9-0647-8BEF-4214DD2A6561}" srcOrd="1" destOrd="0" parTransId="{C0426C9C-1D15-7B47-AE97-ADA88E0E7963}" sibTransId="{FC7FB907-38FD-AE47-A0B1-805D090844DE}"/>
    <dgm:cxn modelId="{76AFA4C7-DE22-C44E-A900-876FC531A533}" srcId="{F3899D7F-A333-E847-945A-0AF7E7A114E9}" destId="{7CBFC21A-3440-D141-B883-2EF9CE454C4F}" srcOrd="1" destOrd="0" parTransId="{4D5DD6F7-A965-BB46-937E-6E0728BE865E}" sibTransId="{656BDF2A-2F70-8B49-A3EA-4B0F7EC93515}"/>
    <dgm:cxn modelId="{F46058CF-A6AE-7F43-A939-C30867B05B2A}" type="presOf" srcId="{708E7EE7-4C90-D441-A4BB-48FF5D2037F5}" destId="{31B6AB60-CA2C-0B43-AD45-FD4DCE2DA6A7}" srcOrd="0" destOrd="2" presId="urn:microsoft.com/office/officeart/2005/8/layout/hierarchy3"/>
    <dgm:cxn modelId="{09A61CD0-D911-1E43-AED6-6F062DFA820A}" type="presOf" srcId="{4D5DD6F7-A965-BB46-937E-6E0728BE865E}" destId="{DEF2B8B8-1010-C546-905C-51223A6E3D56}" srcOrd="0" destOrd="0" presId="urn:microsoft.com/office/officeart/2005/8/layout/hierarchy3"/>
    <dgm:cxn modelId="{8186F0D8-D917-B741-BC1A-F8559A219D03}" srcId="{7CBFC21A-3440-D141-B883-2EF9CE454C4F}" destId="{42FD0A95-6CA6-A943-87CE-B646965C077E}" srcOrd="0" destOrd="0" parTransId="{227FC141-F183-9340-98A2-FDFADF1912B6}" sibTransId="{D43FC402-069E-C740-961C-0070F4AEC68F}"/>
    <dgm:cxn modelId="{732734DB-571B-A34A-B381-8F7FBC62E577}" type="presOf" srcId="{F13AF16D-78DE-B24E-9B72-8E62FD6339DA}" destId="{31B6AB60-CA2C-0B43-AD45-FD4DCE2DA6A7}" srcOrd="0" destOrd="1" presId="urn:microsoft.com/office/officeart/2005/8/layout/hierarchy3"/>
    <dgm:cxn modelId="{0262B3B0-1E6A-F644-8AD1-F8F5D0E844F0}" type="presParOf" srcId="{F5E99BEC-7BF5-E24B-BF14-5FE7ED3092AA}" destId="{C7ED5A3C-D7F1-A04E-8818-E0BDC3B68A52}" srcOrd="0" destOrd="0" presId="urn:microsoft.com/office/officeart/2005/8/layout/hierarchy3"/>
    <dgm:cxn modelId="{41D3585E-2D49-904E-8EE8-E68F8415D554}" type="presParOf" srcId="{C7ED5A3C-D7F1-A04E-8818-E0BDC3B68A52}" destId="{87007A6C-C941-F949-AC2A-68BD9EB15DB6}" srcOrd="0" destOrd="0" presId="urn:microsoft.com/office/officeart/2005/8/layout/hierarchy3"/>
    <dgm:cxn modelId="{E63A16BE-112A-C445-A9D1-5130473A094F}" type="presParOf" srcId="{87007A6C-C941-F949-AC2A-68BD9EB15DB6}" destId="{E1681FFC-E372-4341-A906-FAEDE278C8C5}" srcOrd="0" destOrd="0" presId="urn:microsoft.com/office/officeart/2005/8/layout/hierarchy3"/>
    <dgm:cxn modelId="{22FC333C-BFF8-BA4E-895E-5E95162952DC}" type="presParOf" srcId="{87007A6C-C941-F949-AC2A-68BD9EB15DB6}" destId="{057DEAD8-8B31-1B4E-A729-978E490F6270}" srcOrd="1" destOrd="0" presId="urn:microsoft.com/office/officeart/2005/8/layout/hierarchy3"/>
    <dgm:cxn modelId="{BAE950F9-A220-0446-AD93-EA10A7E45E61}" type="presParOf" srcId="{C7ED5A3C-D7F1-A04E-8818-E0BDC3B68A52}" destId="{6E32016A-77EC-A141-96D8-FE5C93F36F6A}" srcOrd="1" destOrd="0" presId="urn:microsoft.com/office/officeart/2005/8/layout/hierarchy3"/>
    <dgm:cxn modelId="{8AECBA06-0ECB-184F-9C74-070BB64A6F11}" type="presParOf" srcId="{6E32016A-77EC-A141-96D8-FE5C93F36F6A}" destId="{26E49BF2-0BE5-3B40-A90E-E13F1E0927CB}" srcOrd="0" destOrd="0" presId="urn:microsoft.com/office/officeart/2005/8/layout/hierarchy3"/>
    <dgm:cxn modelId="{09B7DA7F-1D0A-9143-9512-0977F8F09AC7}" type="presParOf" srcId="{6E32016A-77EC-A141-96D8-FE5C93F36F6A}" destId="{31B6AB60-CA2C-0B43-AD45-FD4DCE2DA6A7}" srcOrd="1" destOrd="0" presId="urn:microsoft.com/office/officeart/2005/8/layout/hierarchy3"/>
    <dgm:cxn modelId="{78EDEF56-C1D6-7D4D-B4D4-EDDDFEE47BDF}" type="presParOf" srcId="{6E32016A-77EC-A141-96D8-FE5C93F36F6A}" destId="{DEF2B8B8-1010-C546-905C-51223A6E3D56}" srcOrd="2" destOrd="0" presId="urn:microsoft.com/office/officeart/2005/8/layout/hierarchy3"/>
    <dgm:cxn modelId="{A9814067-529E-9A4E-87A7-7DD82B340904}" type="presParOf" srcId="{6E32016A-77EC-A141-96D8-FE5C93F36F6A}" destId="{88409592-1029-E743-B9D4-AFED20BA7D3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FABB8-0005-B04F-9257-2966726C1A78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</dgm:pt>
    <dgm:pt modelId="{7B7AF06D-5A92-2542-B044-570CF86CBABA}">
      <dgm:prSet phldrT="[Text]"/>
      <dgm:spPr>
        <a:solidFill>
          <a:srgbClr val="6AA93C"/>
        </a:solidFill>
      </dgm:spPr>
      <dgm:t>
        <a:bodyPr/>
        <a:lstStyle/>
        <a:p>
          <a:r>
            <a:rPr lang="en-US" dirty="0"/>
            <a:t>Explore ESG assurance for new exogenous ESG metrics</a:t>
          </a:r>
        </a:p>
      </dgm:t>
    </dgm:pt>
    <dgm:pt modelId="{784FB641-7E6E-3442-8A23-80C78EF1B1F7}" type="parTrans" cxnId="{E4494959-60AD-0341-931D-16734777737D}">
      <dgm:prSet/>
      <dgm:spPr/>
      <dgm:t>
        <a:bodyPr/>
        <a:lstStyle/>
        <a:p>
          <a:endParaRPr lang="en-US"/>
        </a:p>
      </dgm:t>
    </dgm:pt>
    <dgm:pt modelId="{C78AD7A0-3184-5141-8652-6E9E3B8962FF}" type="sibTrans" cxnId="{E4494959-60AD-0341-931D-16734777737D}">
      <dgm:prSet/>
      <dgm:spPr/>
      <dgm:t>
        <a:bodyPr/>
        <a:lstStyle/>
        <a:p>
          <a:endParaRPr lang="en-US"/>
        </a:p>
      </dgm:t>
    </dgm:pt>
    <dgm:pt modelId="{0294CAEF-E706-E64B-B4F8-CAD35F02ADB2}">
      <dgm:prSet phldrT="[Text]"/>
      <dgm:spPr>
        <a:solidFill>
          <a:srgbClr val="4372C4"/>
        </a:solidFill>
      </dgm:spPr>
      <dgm:t>
        <a:bodyPr/>
        <a:lstStyle/>
        <a:p>
          <a:r>
            <a:rPr lang="en-US" dirty="0"/>
            <a:t>Echo the Center for Audit Quality (CAQ, 2021)’s call for researching attestation on non-financial information</a:t>
          </a:r>
        </a:p>
      </dgm:t>
    </dgm:pt>
    <dgm:pt modelId="{F5F15840-37CE-A34A-9686-E5ECB9A52FA2}" type="parTrans" cxnId="{6360FA9E-8ADC-7A40-8A95-2A93465282F4}">
      <dgm:prSet/>
      <dgm:spPr/>
      <dgm:t>
        <a:bodyPr/>
        <a:lstStyle/>
        <a:p>
          <a:endParaRPr lang="en-US"/>
        </a:p>
      </dgm:t>
    </dgm:pt>
    <dgm:pt modelId="{34C9535F-33A9-8540-B2C0-0DB3ECB493E9}" type="sibTrans" cxnId="{6360FA9E-8ADC-7A40-8A95-2A93465282F4}">
      <dgm:prSet/>
      <dgm:spPr/>
      <dgm:t>
        <a:bodyPr/>
        <a:lstStyle/>
        <a:p>
          <a:endParaRPr lang="en-US"/>
        </a:p>
      </dgm:t>
    </dgm:pt>
    <dgm:pt modelId="{DAE0FDB1-F63D-E94E-822C-24066CB2DA05}">
      <dgm:prSet phldrT="[Text]"/>
      <dgm:spPr>
        <a:solidFill>
          <a:srgbClr val="0A2D4B"/>
        </a:solidFill>
      </dgm:spPr>
      <dgm:t>
        <a:bodyPr/>
        <a:lstStyle/>
        <a:p>
          <a:r>
            <a:rPr lang="en-US" dirty="0"/>
            <a:t>Pioneer the use of satellite images to provide assurance</a:t>
          </a:r>
        </a:p>
      </dgm:t>
    </dgm:pt>
    <dgm:pt modelId="{7F74FC39-BA42-5E47-AB1B-B5EE3E9525CD}" type="parTrans" cxnId="{D474A1D8-F679-DB4D-B43A-E5809CA1863C}">
      <dgm:prSet/>
      <dgm:spPr/>
      <dgm:t>
        <a:bodyPr/>
        <a:lstStyle/>
        <a:p>
          <a:endParaRPr lang="en-US"/>
        </a:p>
      </dgm:t>
    </dgm:pt>
    <dgm:pt modelId="{D71D767F-E227-584B-A82E-9A98CAE9A7B7}" type="sibTrans" cxnId="{D474A1D8-F679-DB4D-B43A-E5809CA1863C}">
      <dgm:prSet/>
      <dgm:spPr/>
      <dgm:t>
        <a:bodyPr/>
        <a:lstStyle/>
        <a:p>
          <a:endParaRPr lang="en-US"/>
        </a:p>
      </dgm:t>
    </dgm:pt>
    <dgm:pt modelId="{F8DFE8CB-0B1C-E94F-854F-730CFD0248B7}" type="pres">
      <dgm:prSet presAssocID="{AC1FABB8-0005-B04F-9257-2966726C1A78}" presName="compositeShape" presStyleCnt="0">
        <dgm:presLayoutVars>
          <dgm:chMax val="7"/>
          <dgm:dir/>
          <dgm:resizeHandles val="exact"/>
        </dgm:presLayoutVars>
      </dgm:prSet>
      <dgm:spPr/>
    </dgm:pt>
    <dgm:pt modelId="{B749ADD4-4741-BC46-99CB-5AC056C15FAC}" type="pres">
      <dgm:prSet presAssocID="{AC1FABB8-0005-B04F-9257-2966726C1A78}" presName="wedge1" presStyleLbl="node1" presStyleIdx="0" presStyleCnt="3"/>
      <dgm:spPr/>
    </dgm:pt>
    <dgm:pt modelId="{A72221D4-18E0-FB4A-89A6-2EB7C006917F}" type="pres">
      <dgm:prSet presAssocID="{AC1FABB8-0005-B04F-9257-2966726C1A78}" presName="dummy1a" presStyleCnt="0"/>
      <dgm:spPr/>
    </dgm:pt>
    <dgm:pt modelId="{12A3824A-7E27-D947-A4EC-9A8E7183C957}" type="pres">
      <dgm:prSet presAssocID="{AC1FABB8-0005-B04F-9257-2966726C1A78}" presName="dummy1b" presStyleCnt="0"/>
      <dgm:spPr/>
    </dgm:pt>
    <dgm:pt modelId="{9F7396BE-7EF4-F74B-ACDF-43ACD79900A0}" type="pres">
      <dgm:prSet presAssocID="{AC1FABB8-0005-B04F-9257-2966726C1A7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255437D-81F7-614F-B4CE-4E15944E5821}" type="pres">
      <dgm:prSet presAssocID="{AC1FABB8-0005-B04F-9257-2966726C1A78}" presName="wedge2" presStyleLbl="node1" presStyleIdx="1" presStyleCnt="3"/>
      <dgm:spPr/>
    </dgm:pt>
    <dgm:pt modelId="{83971784-9E45-A142-A6D8-F407C5E2E98D}" type="pres">
      <dgm:prSet presAssocID="{AC1FABB8-0005-B04F-9257-2966726C1A78}" presName="dummy2a" presStyleCnt="0"/>
      <dgm:spPr/>
    </dgm:pt>
    <dgm:pt modelId="{5C4362EA-5BF8-2446-BBD2-692787066BED}" type="pres">
      <dgm:prSet presAssocID="{AC1FABB8-0005-B04F-9257-2966726C1A78}" presName="dummy2b" presStyleCnt="0"/>
      <dgm:spPr/>
    </dgm:pt>
    <dgm:pt modelId="{FAD50365-E91E-114E-B599-7ECDDBC18C00}" type="pres">
      <dgm:prSet presAssocID="{AC1FABB8-0005-B04F-9257-2966726C1A7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B61A9E9-ED19-C947-ADDE-7D3009091640}" type="pres">
      <dgm:prSet presAssocID="{AC1FABB8-0005-B04F-9257-2966726C1A78}" presName="wedge3" presStyleLbl="node1" presStyleIdx="2" presStyleCnt="3"/>
      <dgm:spPr/>
    </dgm:pt>
    <dgm:pt modelId="{3E19B9EE-7E4D-5B42-8A6A-9B08FB98F801}" type="pres">
      <dgm:prSet presAssocID="{AC1FABB8-0005-B04F-9257-2966726C1A78}" presName="dummy3a" presStyleCnt="0"/>
      <dgm:spPr/>
    </dgm:pt>
    <dgm:pt modelId="{CA95C831-5BDA-7142-B4D9-85510D3D2F0F}" type="pres">
      <dgm:prSet presAssocID="{AC1FABB8-0005-B04F-9257-2966726C1A78}" presName="dummy3b" presStyleCnt="0"/>
      <dgm:spPr/>
    </dgm:pt>
    <dgm:pt modelId="{4C94409A-6607-AA4A-96CA-9BB7C3309203}" type="pres">
      <dgm:prSet presAssocID="{AC1FABB8-0005-B04F-9257-2966726C1A7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DD27518-AB50-1746-8D09-B226338F9CBF}" type="pres">
      <dgm:prSet presAssocID="{C78AD7A0-3184-5141-8652-6E9E3B8962FF}" presName="arrowWedge1" presStyleLbl="fgSibTrans2D1" presStyleIdx="0" presStyleCnt="3"/>
      <dgm:spPr>
        <a:solidFill>
          <a:srgbClr val="EBEBEB"/>
        </a:solidFill>
      </dgm:spPr>
    </dgm:pt>
    <dgm:pt modelId="{C14D077B-1CF0-4449-BE78-282ED6425DFF}" type="pres">
      <dgm:prSet presAssocID="{34C9535F-33A9-8540-B2C0-0DB3ECB493E9}" presName="arrowWedge2" presStyleLbl="fgSibTrans2D1" presStyleIdx="1" presStyleCnt="3"/>
      <dgm:spPr>
        <a:solidFill>
          <a:srgbClr val="EBEBEB"/>
        </a:solidFill>
      </dgm:spPr>
    </dgm:pt>
    <dgm:pt modelId="{709396E5-3449-4743-8719-6042E65FB3C0}" type="pres">
      <dgm:prSet presAssocID="{D71D767F-E227-584B-A82E-9A98CAE9A7B7}" presName="arrowWedge3" presStyleLbl="fgSibTrans2D1" presStyleIdx="2" presStyleCnt="3"/>
      <dgm:spPr>
        <a:solidFill>
          <a:srgbClr val="EBEBEB"/>
        </a:solidFill>
      </dgm:spPr>
    </dgm:pt>
  </dgm:ptLst>
  <dgm:cxnLst>
    <dgm:cxn modelId="{CB883A1B-3F5B-634B-AE3E-2EE312C03F29}" type="presOf" srcId="{7B7AF06D-5A92-2542-B044-570CF86CBABA}" destId="{9F7396BE-7EF4-F74B-ACDF-43ACD79900A0}" srcOrd="1" destOrd="0" presId="urn:microsoft.com/office/officeart/2005/8/layout/cycle8"/>
    <dgm:cxn modelId="{E0138E2B-4337-624C-B1CB-DC7845CC20C0}" type="presOf" srcId="{0294CAEF-E706-E64B-B4F8-CAD35F02ADB2}" destId="{6255437D-81F7-614F-B4CE-4E15944E5821}" srcOrd="0" destOrd="0" presId="urn:microsoft.com/office/officeart/2005/8/layout/cycle8"/>
    <dgm:cxn modelId="{E4494959-60AD-0341-931D-16734777737D}" srcId="{AC1FABB8-0005-B04F-9257-2966726C1A78}" destId="{7B7AF06D-5A92-2542-B044-570CF86CBABA}" srcOrd="0" destOrd="0" parTransId="{784FB641-7E6E-3442-8A23-80C78EF1B1F7}" sibTransId="{C78AD7A0-3184-5141-8652-6E9E3B8962FF}"/>
    <dgm:cxn modelId="{0C155960-14F0-E045-9CEA-2B866CC71F62}" type="presOf" srcId="{AC1FABB8-0005-B04F-9257-2966726C1A78}" destId="{F8DFE8CB-0B1C-E94F-854F-730CFD0248B7}" srcOrd="0" destOrd="0" presId="urn:microsoft.com/office/officeart/2005/8/layout/cycle8"/>
    <dgm:cxn modelId="{9FF53F6A-D358-AC44-BB3C-1CE137012BAD}" type="presOf" srcId="{7B7AF06D-5A92-2542-B044-570CF86CBABA}" destId="{B749ADD4-4741-BC46-99CB-5AC056C15FAC}" srcOrd="0" destOrd="0" presId="urn:microsoft.com/office/officeart/2005/8/layout/cycle8"/>
    <dgm:cxn modelId="{3C9E3E91-2334-8F47-945D-179C6F5F6932}" type="presOf" srcId="{DAE0FDB1-F63D-E94E-822C-24066CB2DA05}" destId="{8B61A9E9-ED19-C947-ADDE-7D3009091640}" srcOrd="0" destOrd="0" presId="urn:microsoft.com/office/officeart/2005/8/layout/cycle8"/>
    <dgm:cxn modelId="{6360FA9E-8ADC-7A40-8A95-2A93465282F4}" srcId="{AC1FABB8-0005-B04F-9257-2966726C1A78}" destId="{0294CAEF-E706-E64B-B4F8-CAD35F02ADB2}" srcOrd="1" destOrd="0" parTransId="{F5F15840-37CE-A34A-9686-E5ECB9A52FA2}" sibTransId="{34C9535F-33A9-8540-B2C0-0DB3ECB493E9}"/>
    <dgm:cxn modelId="{6C1E8DBE-FE39-E343-B27A-FD118A689DA4}" type="presOf" srcId="{DAE0FDB1-F63D-E94E-822C-24066CB2DA05}" destId="{4C94409A-6607-AA4A-96CA-9BB7C3309203}" srcOrd="1" destOrd="0" presId="urn:microsoft.com/office/officeart/2005/8/layout/cycle8"/>
    <dgm:cxn modelId="{D474A1D8-F679-DB4D-B43A-E5809CA1863C}" srcId="{AC1FABB8-0005-B04F-9257-2966726C1A78}" destId="{DAE0FDB1-F63D-E94E-822C-24066CB2DA05}" srcOrd="2" destOrd="0" parTransId="{7F74FC39-BA42-5E47-AB1B-B5EE3E9525CD}" sibTransId="{D71D767F-E227-584B-A82E-9A98CAE9A7B7}"/>
    <dgm:cxn modelId="{6995DADF-201C-BA46-9467-BB2B1080EA03}" type="presOf" srcId="{0294CAEF-E706-E64B-B4F8-CAD35F02ADB2}" destId="{FAD50365-E91E-114E-B599-7ECDDBC18C00}" srcOrd="1" destOrd="0" presId="urn:microsoft.com/office/officeart/2005/8/layout/cycle8"/>
    <dgm:cxn modelId="{10101549-D2CE-DC4F-8FE9-DB282A564975}" type="presParOf" srcId="{F8DFE8CB-0B1C-E94F-854F-730CFD0248B7}" destId="{B749ADD4-4741-BC46-99CB-5AC056C15FAC}" srcOrd="0" destOrd="0" presId="urn:microsoft.com/office/officeart/2005/8/layout/cycle8"/>
    <dgm:cxn modelId="{D173F12B-7D2F-314C-A922-FC7350A54EBB}" type="presParOf" srcId="{F8DFE8CB-0B1C-E94F-854F-730CFD0248B7}" destId="{A72221D4-18E0-FB4A-89A6-2EB7C006917F}" srcOrd="1" destOrd="0" presId="urn:microsoft.com/office/officeart/2005/8/layout/cycle8"/>
    <dgm:cxn modelId="{C17380C7-3278-484F-A209-BDC862F57C28}" type="presParOf" srcId="{F8DFE8CB-0B1C-E94F-854F-730CFD0248B7}" destId="{12A3824A-7E27-D947-A4EC-9A8E7183C957}" srcOrd="2" destOrd="0" presId="urn:microsoft.com/office/officeart/2005/8/layout/cycle8"/>
    <dgm:cxn modelId="{E6906297-3580-C447-BFF7-AC43946D451B}" type="presParOf" srcId="{F8DFE8CB-0B1C-E94F-854F-730CFD0248B7}" destId="{9F7396BE-7EF4-F74B-ACDF-43ACD79900A0}" srcOrd="3" destOrd="0" presId="urn:microsoft.com/office/officeart/2005/8/layout/cycle8"/>
    <dgm:cxn modelId="{48B9FB60-2242-D94F-93A4-CE7E65CA7C60}" type="presParOf" srcId="{F8DFE8CB-0B1C-E94F-854F-730CFD0248B7}" destId="{6255437D-81F7-614F-B4CE-4E15944E5821}" srcOrd="4" destOrd="0" presId="urn:microsoft.com/office/officeart/2005/8/layout/cycle8"/>
    <dgm:cxn modelId="{120EEF46-4048-B548-B204-7376A1DF64CD}" type="presParOf" srcId="{F8DFE8CB-0B1C-E94F-854F-730CFD0248B7}" destId="{83971784-9E45-A142-A6D8-F407C5E2E98D}" srcOrd="5" destOrd="0" presId="urn:microsoft.com/office/officeart/2005/8/layout/cycle8"/>
    <dgm:cxn modelId="{22FA276F-B43D-4246-A3F0-DA29F26BFEED}" type="presParOf" srcId="{F8DFE8CB-0B1C-E94F-854F-730CFD0248B7}" destId="{5C4362EA-5BF8-2446-BBD2-692787066BED}" srcOrd="6" destOrd="0" presId="urn:microsoft.com/office/officeart/2005/8/layout/cycle8"/>
    <dgm:cxn modelId="{CEC4D9F7-21A8-A249-8B44-1B1A27D89943}" type="presParOf" srcId="{F8DFE8CB-0B1C-E94F-854F-730CFD0248B7}" destId="{FAD50365-E91E-114E-B599-7ECDDBC18C00}" srcOrd="7" destOrd="0" presId="urn:microsoft.com/office/officeart/2005/8/layout/cycle8"/>
    <dgm:cxn modelId="{725DA09D-C78F-3945-AB67-33D7D4018A67}" type="presParOf" srcId="{F8DFE8CB-0B1C-E94F-854F-730CFD0248B7}" destId="{8B61A9E9-ED19-C947-ADDE-7D3009091640}" srcOrd="8" destOrd="0" presId="urn:microsoft.com/office/officeart/2005/8/layout/cycle8"/>
    <dgm:cxn modelId="{45C10B26-40AF-A446-B379-E2316C53F49A}" type="presParOf" srcId="{F8DFE8CB-0B1C-E94F-854F-730CFD0248B7}" destId="{3E19B9EE-7E4D-5B42-8A6A-9B08FB98F801}" srcOrd="9" destOrd="0" presId="urn:microsoft.com/office/officeart/2005/8/layout/cycle8"/>
    <dgm:cxn modelId="{E2C8AFD3-4BF9-C246-9063-DD0B19C09D2A}" type="presParOf" srcId="{F8DFE8CB-0B1C-E94F-854F-730CFD0248B7}" destId="{CA95C831-5BDA-7142-B4D9-85510D3D2F0F}" srcOrd="10" destOrd="0" presId="urn:microsoft.com/office/officeart/2005/8/layout/cycle8"/>
    <dgm:cxn modelId="{32EAA3BD-3FF7-0B41-85C4-EC79C12B89B2}" type="presParOf" srcId="{F8DFE8CB-0B1C-E94F-854F-730CFD0248B7}" destId="{4C94409A-6607-AA4A-96CA-9BB7C3309203}" srcOrd="11" destOrd="0" presId="urn:microsoft.com/office/officeart/2005/8/layout/cycle8"/>
    <dgm:cxn modelId="{8E25ACE5-FACE-9E44-82ED-C733393A556E}" type="presParOf" srcId="{F8DFE8CB-0B1C-E94F-854F-730CFD0248B7}" destId="{0DD27518-AB50-1746-8D09-B226338F9CBF}" srcOrd="12" destOrd="0" presId="urn:microsoft.com/office/officeart/2005/8/layout/cycle8"/>
    <dgm:cxn modelId="{AF7AF3D5-FCA4-454A-B185-52095DF845EB}" type="presParOf" srcId="{F8DFE8CB-0B1C-E94F-854F-730CFD0248B7}" destId="{C14D077B-1CF0-4449-BE78-282ED6425DFF}" srcOrd="13" destOrd="0" presId="urn:microsoft.com/office/officeart/2005/8/layout/cycle8"/>
    <dgm:cxn modelId="{BFA5D4FC-72A2-D141-9238-3C329FDDAAE9}" type="presParOf" srcId="{F8DFE8CB-0B1C-E94F-854F-730CFD0248B7}" destId="{709396E5-3449-4743-8719-6042E65FB3C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1BE860-E073-D549-A53C-B0393546BEE8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1372F-8AA0-774D-A498-20848E384677}">
      <dgm:prSet phldrT="[Text]" custT="1"/>
      <dgm:spPr>
        <a:solidFill>
          <a:srgbClr val="EBEBEB"/>
        </a:solidFill>
      </dgm:spPr>
      <dgm:t>
        <a:bodyPr/>
        <a:lstStyle/>
        <a:p>
          <a:r>
            <a:rPr lang="en-US" sz="2400" dirty="0"/>
            <a:t>Accuracy of data</a:t>
          </a:r>
        </a:p>
      </dgm:t>
    </dgm:pt>
    <dgm:pt modelId="{B0952285-D43D-CD41-B85A-71B2699B5705}" type="parTrans" cxnId="{75022867-9F59-854D-963D-C80A5E70B280}">
      <dgm:prSet/>
      <dgm:spPr/>
      <dgm:t>
        <a:bodyPr/>
        <a:lstStyle/>
        <a:p>
          <a:endParaRPr lang="en-US"/>
        </a:p>
      </dgm:t>
    </dgm:pt>
    <dgm:pt modelId="{D5D90E13-E263-A043-98C9-6A5C0CA86852}" type="sibTrans" cxnId="{75022867-9F59-854D-963D-C80A5E70B280}">
      <dgm:prSet/>
      <dgm:spPr/>
      <dgm:t>
        <a:bodyPr/>
        <a:lstStyle/>
        <a:p>
          <a:endParaRPr lang="en-US"/>
        </a:p>
      </dgm:t>
    </dgm:pt>
    <dgm:pt modelId="{E168DF01-3910-FA4C-A453-5D4CFFBE23CB}">
      <dgm:prSet phldrT="[Text]" custT="1"/>
      <dgm:spPr>
        <a:solidFill>
          <a:srgbClr val="EBEBEB"/>
        </a:solidFill>
      </dgm:spPr>
      <dgm:t>
        <a:bodyPr/>
        <a:lstStyle/>
        <a:p>
          <a:r>
            <a:rPr lang="en-US" sz="2400" dirty="0"/>
            <a:t>Not real-time</a:t>
          </a:r>
        </a:p>
      </dgm:t>
    </dgm:pt>
    <dgm:pt modelId="{8EF8E594-39DA-1542-B36A-14B641DDDB47}" type="parTrans" cxnId="{6E35FBF7-66A3-F44C-94B7-01D10E837EA1}">
      <dgm:prSet/>
      <dgm:spPr/>
      <dgm:t>
        <a:bodyPr/>
        <a:lstStyle/>
        <a:p>
          <a:endParaRPr lang="en-US"/>
        </a:p>
      </dgm:t>
    </dgm:pt>
    <dgm:pt modelId="{27B2FB49-B7FE-3448-94EF-9E7AD7368960}" type="sibTrans" cxnId="{6E35FBF7-66A3-F44C-94B7-01D10E837EA1}">
      <dgm:prSet/>
      <dgm:spPr/>
      <dgm:t>
        <a:bodyPr/>
        <a:lstStyle/>
        <a:p>
          <a:endParaRPr lang="en-US"/>
        </a:p>
      </dgm:t>
    </dgm:pt>
    <dgm:pt modelId="{7B76BA14-A6FE-9A4D-AF65-CDFCA8E14863}">
      <dgm:prSet phldrT="[Text]"/>
      <dgm:spPr>
        <a:solidFill>
          <a:srgbClr val="6AA93C"/>
        </a:solidFill>
      </dgm:spPr>
      <dgm:t>
        <a:bodyPr/>
        <a:lstStyle/>
        <a:p>
          <a:r>
            <a:rPr lang="en-US" dirty="0"/>
            <a:t>Take pictures in the day</a:t>
          </a:r>
        </a:p>
      </dgm:t>
    </dgm:pt>
    <dgm:pt modelId="{40F31079-12EA-644E-9A3F-BE11E8C60B5D}" type="parTrans" cxnId="{96652C2F-C256-D74A-9EE6-F8423B06294F}">
      <dgm:prSet/>
      <dgm:spPr/>
      <dgm:t>
        <a:bodyPr/>
        <a:lstStyle/>
        <a:p>
          <a:endParaRPr lang="en-US"/>
        </a:p>
      </dgm:t>
    </dgm:pt>
    <dgm:pt modelId="{FDEDD4C1-A66D-5B43-A504-7EFAD87AC2AC}" type="sibTrans" cxnId="{96652C2F-C256-D74A-9EE6-F8423B06294F}">
      <dgm:prSet/>
      <dgm:spPr/>
      <dgm:t>
        <a:bodyPr/>
        <a:lstStyle/>
        <a:p>
          <a:endParaRPr lang="en-US"/>
        </a:p>
      </dgm:t>
    </dgm:pt>
    <dgm:pt modelId="{ACD1ECB0-EEE7-3749-BAAC-42A0E688471B}">
      <dgm:prSet phldrT="[Text]"/>
      <dgm:spPr>
        <a:solidFill>
          <a:srgbClr val="6AA93C"/>
        </a:solidFill>
      </dgm:spPr>
      <dgm:t>
        <a:bodyPr/>
        <a:lstStyle/>
        <a:p>
          <a:r>
            <a:rPr lang="en-US" dirty="0"/>
            <a:t>Emission strategy</a:t>
          </a:r>
        </a:p>
      </dgm:t>
    </dgm:pt>
    <dgm:pt modelId="{AF2F09CF-3AB8-8646-88F0-0CF69F9D627D}" type="parTrans" cxnId="{326EEEC0-F59E-F94F-90F2-72B47BC1017F}">
      <dgm:prSet/>
      <dgm:spPr/>
      <dgm:t>
        <a:bodyPr/>
        <a:lstStyle/>
        <a:p>
          <a:endParaRPr lang="en-US"/>
        </a:p>
      </dgm:t>
    </dgm:pt>
    <dgm:pt modelId="{3EF1FCFB-6FB7-A140-9EA2-AE77572D2B36}" type="sibTrans" cxnId="{326EEEC0-F59E-F94F-90F2-72B47BC1017F}">
      <dgm:prSet/>
      <dgm:spPr/>
      <dgm:t>
        <a:bodyPr/>
        <a:lstStyle/>
        <a:p>
          <a:endParaRPr lang="en-US"/>
        </a:p>
      </dgm:t>
    </dgm:pt>
    <dgm:pt modelId="{7A984C94-E9BE-7449-8468-C28C01B067BF}">
      <dgm:prSet phldrT="[Text]" custT="1"/>
      <dgm:spPr>
        <a:solidFill>
          <a:srgbClr val="EBEBEB"/>
        </a:solidFill>
      </dgm:spPr>
      <dgm:t>
        <a:bodyPr/>
        <a:lstStyle/>
        <a:p>
          <a:r>
            <a:rPr lang="en-US" sz="2400" dirty="0"/>
            <a:t>A proof of concept</a:t>
          </a:r>
        </a:p>
      </dgm:t>
    </dgm:pt>
    <dgm:pt modelId="{BBDEE69E-26AB-0440-9654-E3279E97A134}" type="parTrans" cxnId="{C3DD8B7C-07A2-7B4B-A0DA-7E670325C115}">
      <dgm:prSet/>
      <dgm:spPr/>
      <dgm:t>
        <a:bodyPr/>
        <a:lstStyle/>
        <a:p>
          <a:endParaRPr lang="en-US"/>
        </a:p>
      </dgm:t>
    </dgm:pt>
    <dgm:pt modelId="{6E5D2C49-2402-024E-AE74-DCE2FC04936E}" type="sibTrans" cxnId="{C3DD8B7C-07A2-7B4B-A0DA-7E670325C115}">
      <dgm:prSet/>
      <dgm:spPr/>
      <dgm:t>
        <a:bodyPr/>
        <a:lstStyle/>
        <a:p>
          <a:endParaRPr lang="en-US"/>
        </a:p>
      </dgm:t>
    </dgm:pt>
    <dgm:pt modelId="{D11A7765-86E0-BB4F-99B8-6B60ADCFCE8E}">
      <dgm:prSet phldrT="[Text]"/>
      <dgm:spPr>
        <a:solidFill>
          <a:srgbClr val="4372C4"/>
        </a:solidFill>
      </dgm:spPr>
      <dgm:t>
        <a:bodyPr/>
        <a:lstStyle/>
        <a:p>
          <a:r>
            <a:rPr lang="en-US" dirty="0"/>
            <a:t>Invite detailed cost-benefit analyses </a:t>
          </a:r>
        </a:p>
      </dgm:t>
    </dgm:pt>
    <dgm:pt modelId="{5E898FFB-D56F-2445-8671-0C6DF66386D9}" type="parTrans" cxnId="{85713D3D-EC26-824F-B019-BA1CEE89E221}">
      <dgm:prSet/>
      <dgm:spPr/>
      <dgm:t>
        <a:bodyPr/>
        <a:lstStyle/>
        <a:p>
          <a:endParaRPr lang="en-US"/>
        </a:p>
      </dgm:t>
    </dgm:pt>
    <dgm:pt modelId="{E28305EF-A43B-EA4A-A715-949343BC6174}" type="sibTrans" cxnId="{85713D3D-EC26-824F-B019-BA1CEE89E221}">
      <dgm:prSet/>
      <dgm:spPr/>
      <dgm:t>
        <a:bodyPr/>
        <a:lstStyle/>
        <a:p>
          <a:endParaRPr lang="en-US"/>
        </a:p>
      </dgm:t>
    </dgm:pt>
    <dgm:pt modelId="{890E318C-500E-3D47-9785-7F86990200FD}">
      <dgm:prSet/>
      <dgm:spPr>
        <a:solidFill>
          <a:srgbClr val="0A2D4B"/>
        </a:solidFill>
      </dgm:spPr>
      <dgm:t>
        <a:bodyPr/>
        <a:lstStyle/>
        <a:p>
          <a:r>
            <a:rPr lang="en-US" dirty="0"/>
            <a:t>Weather (cloudy) and wind</a:t>
          </a:r>
        </a:p>
      </dgm:t>
    </dgm:pt>
    <dgm:pt modelId="{C50FD74E-C753-9042-8556-FEF2CAFD1A2E}" type="parTrans" cxnId="{22C2EFB6-8E47-7C4E-BFB2-CE1756E4F875}">
      <dgm:prSet/>
      <dgm:spPr/>
      <dgm:t>
        <a:bodyPr/>
        <a:lstStyle/>
        <a:p>
          <a:endParaRPr lang="en-US"/>
        </a:p>
      </dgm:t>
    </dgm:pt>
    <dgm:pt modelId="{0996FCF0-CBE9-F647-AB62-8D753E8B07A0}" type="sibTrans" cxnId="{22C2EFB6-8E47-7C4E-BFB2-CE1756E4F875}">
      <dgm:prSet/>
      <dgm:spPr/>
      <dgm:t>
        <a:bodyPr/>
        <a:lstStyle/>
        <a:p>
          <a:endParaRPr lang="en-US"/>
        </a:p>
      </dgm:t>
    </dgm:pt>
    <dgm:pt modelId="{847363FB-7C6A-0749-A829-865641125352}">
      <dgm:prSet/>
      <dgm:spPr>
        <a:solidFill>
          <a:srgbClr val="0A2D4B"/>
        </a:solidFill>
      </dgm:spPr>
      <dgm:t>
        <a:bodyPr/>
        <a:lstStyle/>
        <a:p>
          <a:r>
            <a:rPr lang="en-US" dirty="0"/>
            <a:t>Due to the maturity of the required technologies</a:t>
          </a:r>
        </a:p>
      </dgm:t>
    </dgm:pt>
    <dgm:pt modelId="{DDE30F55-3579-C843-803E-0D0545849107}" type="parTrans" cxnId="{AD311595-5100-D740-BD7D-09F5068C40F0}">
      <dgm:prSet/>
      <dgm:spPr/>
      <dgm:t>
        <a:bodyPr/>
        <a:lstStyle/>
        <a:p>
          <a:endParaRPr lang="en-US"/>
        </a:p>
      </dgm:t>
    </dgm:pt>
    <dgm:pt modelId="{C1C302B4-8A65-0644-99EE-927D821761D3}" type="sibTrans" cxnId="{AD311595-5100-D740-BD7D-09F5068C40F0}">
      <dgm:prSet/>
      <dgm:spPr/>
      <dgm:t>
        <a:bodyPr/>
        <a:lstStyle/>
        <a:p>
          <a:endParaRPr lang="en-US"/>
        </a:p>
      </dgm:t>
    </dgm:pt>
    <dgm:pt modelId="{100C52FE-2BD3-834C-BD8A-0AD7DAFF62B3}" type="pres">
      <dgm:prSet presAssocID="{F51BE860-E073-D549-A53C-B0393546BEE8}" presName="theList" presStyleCnt="0">
        <dgm:presLayoutVars>
          <dgm:dir/>
          <dgm:animLvl val="lvl"/>
          <dgm:resizeHandles val="exact"/>
        </dgm:presLayoutVars>
      </dgm:prSet>
      <dgm:spPr/>
    </dgm:pt>
    <dgm:pt modelId="{3493AC3F-8CEF-F94E-896F-45889A387517}" type="pres">
      <dgm:prSet presAssocID="{DE61372F-8AA0-774D-A498-20848E384677}" presName="compNode" presStyleCnt="0"/>
      <dgm:spPr/>
    </dgm:pt>
    <dgm:pt modelId="{44AA0059-B0F7-9746-9B7F-47A16F0764E8}" type="pres">
      <dgm:prSet presAssocID="{DE61372F-8AA0-774D-A498-20848E384677}" presName="aNode" presStyleLbl="bgShp" presStyleIdx="0" presStyleCnt="3" custLinFactNeighborY="-1033"/>
      <dgm:spPr/>
    </dgm:pt>
    <dgm:pt modelId="{CDC661D2-7139-A34D-9DA4-37792E4978EF}" type="pres">
      <dgm:prSet presAssocID="{DE61372F-8AA0-774D-A498-20848E384677}" presName="textNode" presStyleLbl="bgShp" presStyleIdx="0" presStyleCnt="3"/>
      <dgm:spPr/>
    </dgm:pt>
    <dgm:pt modelId="{26C78379-F472-3046-8DE3-52D1F86407D0}" type="pres">
      <dgm:prSet presAssocID="{DE61372F-8AA0-774D-A498-20848E384677}" presName="compChildNode" presStyleCnt="0"/>
      <dgm:spPr/>
    </dgm:pt>
    <dgm:pt modelId="{7D9B2D1B-F039-2B4C-9DFA-AA919D0A127B}" type="pres">
      <dgm:prSet presAssocID="{DE61372F-8AA0-774D-A498-20848E384677}" presName="theInnerList" presStyleCnt="0"/>
      <dgm:spPr/>
    </dgm:pt>
    <dgm:pt modelId="{76BC993D-283B-0D45-B195-1BD0D601A9CB}" type="pres">
      <dgm:prSet presAssocID="{847363FB-7C6A-0749-A829-865641125352}" presName="childNode" presStyleLbl="node1" presStyleIdx="0" presStyleCnt="5">
        <dgm:presLayoutVars>
          <dgm:bulletEnabled val="1"/>
        </dgm:presLayoutVars>
      </dgm:prSet>
      <dgm:spPr/>
    </dgm:pt>
    <dgm:pt modelId="{2394C546-E093-094B-BD81-E9740A458EDC}" type="pres">
      <dgm:prSet presAssocID="{847363FB-7C6A-0749-A829-865641125352}" presName="aSpace2" presStyleCnt="0"/>
      <dgm:spPr/>
    </dgm:pt>
    <dgm:pt modelId="{85DEC945-B5DE-FA43-886E-D84281869235}" type="pres">
      <dgm:prSet presAssocID="{890E318C-500E-3D47-9785-7F86990200FD}" presName="childNode" presStyleLbl="node1" presStyleIdx="1" presStyleCnt="5">
        <dgm:presLayoutVars>
          <dgm:bulletEnabled val="1"/>
        </dgm:presLayoutVars>
      </dgm:prSet>
      <dgm:spPr/>
    </dgm:pt>
    <dgm:pt modelId="{36FB6416-77EC-CC4E-AE56-81DC632ED2D8}" type="pres">
      <dgm:prSet presAssocID="{DE61372F-8AA0-774D-A498-20848E384677}" presName="aSpace" presStyleCnt="0"/>
      <dgm:spPr/>
    </dgm:pt>
    <dgm:pt modelId="{FA25C1FD-4EC0-FB43-8A39-6203803B1A72}" type="pres">
      <dgm:prSet presAssocID="{E168DF01-3910-FA4C-A453-5D4CFFBE23CB}" presName="compNode" presStyleCnt="0"/>
      <dgm:spPr/>
    </dgm:pt>
    <dgm:pt modelId="{C9D67096-BAAB-4644-A23D-5B0AD99D1827}" type="pres">
      <dgm:prSet presAssocID="{E168DF01-3910-FA4C-A453-5D4CFFBE23CB}" presName="aNode" presStyleLbl="bgShp" presStyleIdx="1" presStyleCnt="3"/>
      <dgm:spPr/>
    </dgm:pt>
    <dgm:pt modelId="{95B0AC37-B71A-7A48-8A31-1352CC710570}" type="pres">
      <dgm:prSet presAssocID="{E168DF01-3910-FA4C-A453-5D4CFFBE23CB}" presName="textNode" presStyleLbl="bgShp" presStyleIdx="1" presStyleCnt="3"/>
      <dgm:spPr/>
    </dgm:pt>
    <dgm:pt modelId="{4D33D22F-0A53-8743-92E1-3BAD8226377E}" type="pres">
      <dgm:prSet presAssocID="{E168DF01-3910-FA4C-A453-5D4CFFBE23CB}" presName="compChildNode" presStyleCnt="0"/>
      <dgm:spPr/>
    </dgm:pt>
    <dgm:pt modelId="{A78F46B1-4C8E-8B46-89F6-8B92D6A6D2C0}" type="pres">
      <dgm:prSet presAssocID="{E168DF01-3910-FA4C-A453-5D4CFFBE23CB}" presName="theInnerList" presStyleCnt="0"/>
      <dgm:spPr/>
    </dgm:pt>
    <dgm:pt modelId="{F9DE210C-6B72-5F40-93FA-A8E41E5BAD2D}" type="pres">
      <dgm:prSet presAssocID="{7B76BA14-A6FE-9A4D-AF65-CDFCA8E14863}" presName="childNode" presStyleLbl="node1" presStyleIdx="2" presStyleCnt="5">
        <dgm:presLayoutVars>
          <dgm:bulletEnabled val="1"/>
        </dgm:presLayoutVars>
      </dgm:prSet>
      <dgm:spPr/>
    </dgm:pt>
    <dgm:pt modelId="{07C287D7-60E0-B74B-8A39-F42171D9A316}" type="pres">
      <dgm:prSet presAssocID="{7B76BA14-A6FE-9A4D-AF65-CDFCA8E14863}" presName="aSpace2" presStyleCnt="0"/>
      <dgm:spPr/>
    </dgm:pt>
    <dgm:pt modelId="{164341FD-2E82-4644-ACC3-1039F0B50AEA}" type="pres">
      <dgm:prSet presAssocID="{ACD1ECB0-EEE7-3749-BAAC-42A0E688471B}" presName="childNode" presStyleLbl="node1" presStyleIdx="3" presStyleCnt="5">
        <dgm:presLayoutVars>
          <dgm:bulletEnabled val="1"/>
        </dgm:presLayoutVars>
      </dgm:prSet>
      <dgm:spPr/>
    </dgm:pt>
    <dgm:pt modelId="{57AB39BA-03BA-914D-98C5-CA54F3812309}" type="pres">
      <dgm:prSet presAssocID="{E168DF01-3910-FA4C-A453-5D4CFFBE23CB}" presName="aSpace" presStyleCnt="0"/>
      <dgm:spPr/>
    </dgm:pt>
    <dgm:pt modelId="{F222D77D-3D83-534E-8651-348CC8F4FBD5}" type="pres">
      <dgm:prSet presAssocID="{7A984C94-E9BE-7449-8468-C28C01B067BF}" presName="compNode" presStyleCnt="0"/>
      <dgm:spPr/>
    </dgm:pt>
    <dgm:pt modelId="{943446EA-A409-1F40-90E2-78B166E5EA2B}" type="pres">
      <dgm:prSet presAssocID="{7A984C94-E9BE-7449-8468-C28C01B067BF}" presName="aNode" presStyleLbl="bgShp" presStyleIdx="2" presStyleCnt="3" custLinFactNeighborX="38"/>
      <dgm:spPr/>
    </dgm:pt>
    <dgm:pt modelId="{A1B93B9B-3FBF-FE40-A337-D08976681F71}" type="pres">
      <dgm:prSet presAssocID="{7A984C94-E9BE-7449-8468-C28C01B067BF}" presName="textNode" presStyleLbl="bgShp" presStyleIdx="2" presStyleCnt="3"/>
      <dgm:spPr/>
    </dgm:pt>
    <dgm:pt modelId="{40BF8A09-A20C-B541-AA85-F2571576856C}" type="pres">
      <dgm:prSet presAssocID="{7A984C94-E9BE-7449-8468-C28C01B067BF}" presName="compChildNode" presStyleCnt="0"/>
      <dgm:spPr/>
    </dgm:pt>
    <dgm:pt modelId="{9CC85C73-EAD1-9340-8E3E-B1B24440C02E}" type="pres">
      <dgm:prSet presAssocID="{7A984C94-E9BE-7449-8468-C28C01B067BF}" presName="theInnerList" presStyleCnt="0"/>
      <dgm:spPr/>
    </dgm:pt>
    <dgm:pt modelId="{BF0D5D0F-A8C3-3E45-82BF-858F51F6DA7F}" type="pres">
      <dgm:prSet presAssocID="{D11A7765-86E0-BB4F-99B8-6B60ADCFCE8E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96652C2F-C256-D74A-9EE6-F8423B06294F}" srcId="{E168DF01-3910-FA4C-A453-5D4CFFBE23CB}" destId="{7B76BA14-A6FE-9A4D-AF65-CDFCA8E14863}" srcOrd="0" destOrd="0" parTransId="{40F31079-12EA-644E-9A3F-BE11E8C60B5D}" sibTransId="{FDEDD4C1-A66D-5B43-A504-7EFAD87AC2AC}"/>
    <dgm:cxn modelId="{85713D3D-EC26-824F-B019-BA1CEE89E221}" srcId="{7A984C94-E9BE-7449-8468-C28C01B067BF}" destId="{D11A7765-86E0-BB4F-99B8-6B60ADCFCE8E}" srcOrd="0" destOrd="0" parTransId="{5E898FFB-D56F-2445-8671-0C6DF66386D9}" sibTransId="{E28305EF-A43B-EA4A-A715-949343BC6174}"/>
    <dgm:cxn modelId="{A50D374E-5435-0348-85A6-D5DCE2543A12}" type="presOf" srcId="{890E318C-500E-3D47-9785-7F86990200FD}" destId="{85DEC945-B5DE-FA43-886E-D84281869235}" srcOrd="0" destOrd="0" presId="urn:microsoft.com/office/officeart/2005/8/layout/lProcess2"/>
    <dgm:cxn modelId="{9E2EB355-313C-0D44-89DB-73AF0BFB2E7E}" type="presOf" srcId="{ACD1ECB0-EEE7-3749-BAAC-42A0E688471B}" destId="{164341FD-2E82-4644-ACC3-1039F0B50AEA}" srcOrd="0" destOrd="0" presId="urn:microsoft.com/office/officeart/2005/8/layout/lProcess2"/>
    <dgm:cxn modelId="{B6D54F63-8BCE-C746-ABBF-0198A83A84A1}" type="presOf" srcId="{DE61372F-8AA0-774D-A498-20848E384677}" destId="{44AA0059-B0F7-9746-9B7F-47A16F0764E8}" srcOrd="0" destOrd="0" presId="urn:microsoft.com/office/officeart/2005/8/layout/lProcess2"/>
    <dgm:cxn modelId="{75022867-9F59-854D-963D-C80A5E70B280}" srcId="{F51BE860-E073-D549-A53C-B0393546BEE8}" destId="{DE61372F-8AA0-774D-A498-20848E384677}" srcOrd="0" destOrd="0" parTransId="{B0952285-D43D-CD41-B85A-71B2699B5705}" sibTransId="{D5D90E13-E263-A043-98C9-6A5C0CA86852}"/>
    <dgm:cxn modelId="{6B40B66B-1BED-5E47-A366-267274CBDAD8}" type="presOf" srcId="{E168DF01-3910-FA4C-A453-5D4CFFBE23CB}" destId="{C9D67096-BAAB-4644-A23D-5B0AD99D1827}" srcOrd="0" destOrd="0" presId="urn:microsoft.com/office/officeart/2005/8/layout/lProcess2"/>
    <dgm:cxn modelId="{80E1C46D-B7E8-BE45-93D4-5D8827C00349}" type="presOf" srcId="{847363FB-7C6A-0749-A829-865641125352}" destId="{76BC993D-283B-0D45-B195-1BD0D601A9CB}" srcOrd="0" destOrd="0" presId="urn:microsoft.com/office/officeart/2005/8/layout/lProcess2"/>
    <dgm:cxn modelId="{AA156E6E-A54B-A043-A8E4-A6A0572F8814}" type="presOf" srcId="{7B76BA14-A6FE-9A4D-AF65-CDFCA8E14863}" destId="{F9DE210C-6B72-5F40-93FA-A8E41E5BAD2D}" srcOrd="0" destOrd="0" presId="urn:microsoft.com/office/officeart/2005/8/layout/lProcess2"/>
    <dgm:cxn modelId="{C3DD8B7C-07A2-7B4B-A0DA-7E670325C115}" srcId="{F51BE860-E073-D549-A53C-B0393546BEE8}" destId="{7A984C94-E9BE-7449-8468-C28C01B067BF}" srcOrd="2" destOrd="0" parTransId="{BBDEE69E-26AB-0440-9654-E3279E97A134}" sibTransId="{6E5D2C49-2402-024E-AE74-DCE2FC04936E}"/>
    <dgm:cxn modelId="{74B7287D-8544-FE4D-B17A-6F37487C17C4}" type="presOf" srcId="{F51BE860-E073-D549-A53C-B0393546BEE8}" destId="{100C52FE-2BD3-834C-BD8A-0AD7DAFF62B3}" srcOrd="0" destOrd="0" presId="urn:microsoft.com/office/officeart/2005/8/layout/lProcess2"/>
    <dgm:cxn modelId="{0DBA5D92-8F1B-2C4F-ADBB-E3D2DB78E490}" type="presOf" srcId="{7A984C94-E9BE-7449-8468-C28C01B067BF}" destId="{A1B93B9B-3FBF-FE40-A337-D08976681F71}" srcOrd="1" destOrd="0" presId="urn:microsoft.com/office/officeart/2005/8/layout/lProcess2"/>
    <dgm:cxn modelId="{AD311595-5100-D740-BD7D-09F5068C40F0}" srcId="{DE61372F-8AA0-774D-A498-20848E384677}" destId="{847363FB-7C6A-0749-A829-865641125352}" srcOrd="0" destOrd="0" parTransId="{DDE30F55-3579-C843-803E-0D0545849107}" sibTransId="{C1C302B4-8A65-0644-99EE-927D821761D3}"/>
    <dgm:cxn modelId="{22C2EFB6-8E47-7C4E-BFB2-CE1756E4F875}" srcId="{DE61372F-8AA0-774D-A498-20848E384677}" destId="{890E318C-500E-3D47-9785-7F86990200FD}" srcOrd="1" destOrd="0" parTransId="{C50FD74E-C753-9042-8556-FEF2CAFD1A2E}" sibTransId="{0996FCF0-CBE9-F647-AB62-8D753E8B07A0}"/>
    <dgm:cxn modelId="{222745B8-A545-BC4F-BE0A-FC416781437A}" type="presOf" srcId="{7A984C94-E9BE-7449-8468-C28C01B067BF}" destId="{943446EA-A409-1F40-90E2-78B166E5EA2B}" srcOrd="0" destOrd="0" presId="urn:microsoft.com/office/officeart/2005/8/layout/lProcess2"/>
    <dgm:cxn modelId="{326EEEC0-F59E-F94F-90F2-72B47BC1017F}" srcId="{E168DF01-3910-FA4C-A453-5D4CFFBE23CB}" destId="{ACD1ECB0-EEE7-3749-BAAC-42A0E688471B}" srcOrd="1" destOrd="0" parTransId="{AF2F09CF-3AB8-8646-88F0-0CF69F9D627D}" sibTransId="{3EF1FCFB-6FB7-A140-9EA2-AE77572D2B36}"/>
    <dgm:cxn modelId="{CD3B93CB-D4EA-684E-AC6E-AE717CE2617E}" type="presOf" srcId="{E168DF01-3910-FA4C-A453-5D4CFFBE23CB}" destId="{95B0AC37-B71A-7A48-8A31-1352CC710570}" srcOrd="1" destOrd="0" presId="urn:microsoft.com/office/officeart/2005/8/layout/lProcess2"/>
    <dgm:cxn modelId="{5E6770F5-CA75-0C40-A5E9-DBADEED6C928}" type="presOf" srcId="{D11A7765-86E0-BB4F-99B8-6B60ADCFCE8E}" destId="{BF0D5D0F-A8C3-3E45-82BF-858F51F6DA7F}" srcOrd="0" destOrd="0" presId="urn:microsoft.com/office/officeart/2005/8/layout/lProcess2"/>
    <dgm:cxn modelId="{6E35FBF7-66A3-F44C-94B7-01D10E837EA1}" srcId="{F51BE860-E073-D549-A53C-B0393546BEE8}" destId="{E168DF01-3910-FA4C-A453-5D4CFFBE23CB}" srcOrd="1" destOrd="0" parTransId="{8EF8E594-39DA-1542-B36A-14B641DDDB47}" sibTransId="{27B2FB49-B7FE-3448-94EF-9E7AD7368960}"/>
    <dgm:cxn modelId="{97460BFA-E9B4-F44F-ABB7-0BC9C702C574}" type="presOf" srcId="{DE61372F-8AA0-774D-A498-20848E384677}" destId="{CDC661D2-7139-A34D-9DA4-37792E4978EF}" srcOrd="1" destOrd="0" presId="urn:microsoft.com/office/officeart/2005/8/layout/lProcess2"/>
    <dgm:cxn modelId="{68BF506B-C69C-664F-9289-99668937BC68}" type="presParOf" srcId="{100C52FE-2BD3-834C-BD8A-0AD7DAFF62B3}" destId="{3493AC3F-8CEF-F94E-896F-45889A387517}" srcOrd="0" destOrd="0" presId="urn:microsoft.com/office/officeart/2005/8/layout/lProcess2"/>
    <dgm:cxn modelId="{D769CDA3-E4BB-AC48-A813-D42305C314CB}" type="presParOf" srcId="{3493AC3F-8CEF-F94E-896F-45889A387517}" destId="{44AA0059-B0F7-9746-9B7F-47A16F0764E8}" srcOrd="0" destOrd="0" presId="urn:microsoft.com/office/officeart/2005/8/layout/lProcess2"/>
    <dgm:cxn modelId="{5917EAEA-FB59-954F-AE68-F887F5FA85AB}" type="presParOf" srcId="{3493AC3F-8CEF-F94E-896F-45889A387517}" destId="{CDC661D2-7139-A34D-9DA4-37792E4978EF}" srcOrd="1" destOrd="0" presId="urn:microsoft.com/office/officeart/2005/8/layout/lProcess2"/>
    <dgm:cxn modelId="{69A14122-E60A-AE4B-95C2-C8134DF01A6F}" type="presParOf" srcId="{3493AC3F-8CEF-F94E-896F-45889A387517}" destId="{26C78379-F472-3046-8DE3-52D1F86407D0}" srcOrd="2" destOrd="0" presId="urn:microsoft.com/office/officeart/2005/8/layout/lProcess2"/>
    <dgm:cxn modelId="{A7553947-3B34-C441-B36F-1725EE4B3D98}" type="presParOf" srcId="{26C78379-F472-3046-8DE3-52D1F86407D0}" destId="{7D9B2D1B-F039-2B4C-9DFA-AA919D0A127B}" srcOrd="0" destOrd="0" presId="urn:microsoft.com/office/officeart/2005/8/layout/lProcess2"/>
    <dgm:cxn modelId="{47B09E73-D7E2-C947-9142-6F0CA9F0070F}" type="presParOf" srcId="{7D9B2D1B-F039-2B4C-9DFA-AA919D0A127B}" destId="{76BC993D-283B-0D45-B195-1BD0D601A9CB}" srcOrd="0" destOrd="0" presId="urn:microsoft.com/office/officeart/2005/8/layout/lProcess2"/>
    <dgm:cxn modelId="{FE94BC65-1A8E-3B48-A454-884F6D4D84F5}" type="presParOf" srcId="{7D9B2D1B-F039-2B4C-9DFA-AA919D0A127B}" destId="{2394C546-E093-094B-BD81-E9740A458EDC}" srcOrd="1" destOrd="0" presId="urn:microsoft.com/office/officeart/2005/8/layout/lProcess2"/>
    <dgm:cxn modelId="{69177EC1-460D-8A4E-8404-EAEBDA815623}" type="presParOf" srcId="{7D9B2D1B-F039-2B4C-9DFA-AA919D0A127B}" destId="{85DEC945-B5DE-FA43-886E-D84281869235}" srcOrd="2" destOrd="0" presId="urn:microsoft.com/office/officeart/2005/8/layout/lProcess2"/>
    <dgm:cxn modelId="{2EEC0977-D3A3-5243-ACE4-5BBAF577D1E8}" type="presParOf" srcId="{100C52FE-2BD3-834C-BD8A-0AD7DAFF62B3}" destId="{36FB6416-77EC-CC4E-AE56-81DC632ED2D8}" srcOrd="1" destOrd="0" presId="urn:microsoft.com/office/officeart/2005/8/layout/lProcess2"/>
    <dgm:cxn modelId="{07C71432-F823-BF46-AF33-58DE9D29D2BE}" type="presParOf" srcId="{100C52FE-2BD3-834C-BD8A-0AD7DAFF62B3}" destId="{FA25C1FD-4EC0-FB43-8A39-6203803B1A72}" srcOrd="2" destOrd="0" presId="urn:microsoft.com/office/officeart/2005/8/layout/lProcess2"/>
    <dgm:cxn modelId="{CE8793BB-5AC2-C545-B325-4F336A5327B4}" type="presParOf" srcId="{FA25C1FD-4EC0-FB43-8A39-6203803B1A72}" destId="{C9D67096-BAAB-4644-A23D-5B0AD99D1827}" srcOrd="0" destOrd="0" presId="urn:microsoft.com/office/officeart/2005/8/layout/lProcess2"/>
    <dgm:cxn modelId="{91CAAD6E-3B2E-494A-AE05-C81237A9F845}" type="presParOf" srcId="{FA25C1FD-4EC0-FB43-8A39-6203803B1A72}" destId="{95B0AC37-B71A-7A48-8A31-1352CC710570}" srcOrd="1" destOrd="0" presId="urn:microsoft.com/office/officeart/2005/8/layout/lProcess2"/>
    <dgm:cxn modelId="{EF823807-B56F-8247-83D3-7366DD686323}" type="presParOf" srcId="{FA25C1FD-4EC0-FB43-8A39-6203803B1A72}" destId="{4D33D22F-0A53-8743-92E1-3BAD8226377E}" srcOrd="2" destOrd="0" presId="urn:microsoft.com/office/officeart/2005/8/layout/lProcess2"/>
    <dgm:cxn modelId="{DDEAC33D-F3E3-F04D-894C-D1795A438979}" type="presParOf" srcId="{4D33D22F-0A53-8743-92E1-3BAD8226377E}" destId="{A78F46B1-4C8E-8B46-89F6-8B92D6A6D2C0}" srcOrd="0" destOrd="0" presId="urn:microsoft.com/office/officeart/2005/8/layout/lProcess2"/>
    <dgm:cxn modelId="{FDAC9E06-AE32-004B-AFFB-0361581E9283}" type="presParOf" srcId="{A78F46B1-4C8E-8B46-89F6-8B92D6A6D2C0}" destId="{F9DE210C-6B72-5F40-93FA-A8E41E5BAD2D}" srcOrd="0" destOrd="0" presId="urn:microsoft.com/office/officeart/2005/8/layout/lProcess2"/>
    <dgm:cxn modelId="{51BB6ECA-35C7-8248-8F70-21E873066F64}" type="presParOf" srcId="{A78F46B1-4C8E-8B46-89F6-8B92D6A6D2C0}" destId="{07C287D7-60E0-B74B-8A39-F42171D9A316}" srcOrd="1" destOrd="0" presId="urn:microsoft.com/office/officeart/2005/8/layout/lProcess2"/>
    <dgm:cxn modelId="{3B5959B0-888E-654B-B811-770A242D4093}" type="presParOf" srcId="{A78F46B1-4C8E-8B46-89F6-8B92D6A6D2C0}" destId="{164341FD-2E82-4644-ACC3-1039F0B50AEA}" srcOrd="2" destOrd="0" presId="urn:microsoft.com/office/officeart/2005/8/layout/lProcess2"/>
    <dgm:cxn modelId="{0650BC0B-113B-AA49-912D-ACC12CEFF279}" type="presParOf" srcId="{100C52FE-2BD3-834C-BD8A-0AD7DAFF62B3}" destId="{57AB39BA-03BA-914D-98C5-CA54F3812309}" srcOrd="3" destOrd="0" presId="urn:microsoft.com/office/officeart/2005/8/layout/lProcess2"/>
    <dgm:cxn modelId="{8FE7E0B4-82D2-6E45-8A98-06FD74225835}" type="presParOf" srcId="{100C52FE-2BD3-834C-BD8A-0AD7DAFF62B3}" destId="{F222D77D-3D83-534E-8651-348CC8F4FBD5}" srcOrd="4" destOrd="0" presId="urn:microsoft.com/office/officeart/2005/8/layout/lProcess2"/>
    <dgm:cxn modelId="{ED175981-43C3-9447-8637-510583ECF53F}" type="presParOf" srcId="{F222D77D-3D83-534E-8651-348CC8F4FBD5}" destId="{943446EA-A409-1F40-90E2-78B166E5EA2B}" srcOrd="0" destOrd="0" presId="urn:microsoft.com/office/officeart/2005/8/layout/lProcess2"/>
    <dgm:cxn modelId="{90D3781D-6C82-594E-94C0-2927B68B3DC2}" type="presParOf" srcId="{F222D77D-3D83-534E-8651-348CC8F4FBD5}" destId="{A1B93B9B-3FBF-FE40-A337-D08976681F71}" srcOrd="1" destOrd="0" presId="urn:microsoft.com/office/officeart/2005/8/layout/lProcess2"/>
    <dgm:cxn modelId="{D156D7DE-3623-EC41-A417-68175D9178C0}" type="presParOf" srcId="{F222D77D-3D83-534E-8651-348CC8F4FBD5}" destId="{40BF8A09-A20C-B541-AA85-F2571576856C}" srcOrd="2" destOrd="0" presId="urn:microsoft.com/office/officeart/2005/8/layout/lProcess2"/>
    <dgm:cxn modelId="{C8E877A6-887C-594C-AECC-91B4A246BAF7}" type="presParOf" srcId="{40BF8A09-A20C-B541-AA85-F2571576856C}" destId="{9CC85C73-EAD1-9340-8E3E-B1B24440C02E}" srcOrd="0" destOrd="0" presId="urn:microsoft.com/office/officeart/2005/8/layout/lProcess2"/>
    <dgm:cxn modelId="{0CA8DB4C-F346-104C-8E87-FFDDB1340AF4}" type="presParOf" srcId="{9CC85C73-EAD1-9340-8E3E-B1B24440C02E}" destId="{BF0D5D0F-A8C3-3E45-82BF-858F51F6DA7F}" srcOrd="0" destOrd="0" presId="urn:microsoft.com/office/officeart/2005/8/layout/l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81FFC-E372-4341-A906-FAEDE278C8C5}">
      <dsp:nvSpPr>
        <dsp:cNvPr id="0" name=""/>
        <dsp:cNvSpPr/>
      </dsp:nvSpPr>
      <dsp:spPr>
        <a:xfrm>
          <a:off x="2935241" y="108639"/>
          <a:ext cx="7664480" cy="541850"/>
        </a:xfrm>
        <a:prstGeom prst="roundRect">
          <a:avLst>
            <a:gd name="adj" fmla="val 10000"/>
          </a:avLst>
        </a:prstGeom>
        <a:solidFill>
          <a:srgbClr val="4372C4"/>
        </a:solidFill>
        <a:ln w="25400" cap="flat" cmpd="sng" algn="ctr">
          <a:solidFill>
            <a:srgbClr val="58BA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Two methods to report GHG emissions</a:t>
          </a:r>
        </a:p>
      </dsp:txBody>
      <dsp:txXfrm>
        <a:off x="2951111" y="124509"/>
        <a:ext cx="7632740" cy="510110"/>
      </dsp:txXfrm>
    </dsp:sp>
    <dsp:sp modelId="{26E49BF2-0BE5-3B40-A90E-E13F1E0927CB}">
      <dsp:nvSpPr>
        <dsp:cNvPr id="0" name=""/>
        <dsp:cNvSpPr/>
      </dsp:nvSpPr>
      <dsp:spPr>
        <a:xfrm>
          <a:off x="3701689" y="650489"/>
          <a:ext cx="274274" cy="1013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619"/>
              </a:lnTo>
              <a:lnTo>
                <a:pt x="274274" y="1013619"/>
              </a:lnTo>
            </a:path>
          </a:pathLst>
        </a:custGeom>
        <a:noFill/>
        <a:ln w="25400" cap="flat" cmpd="sng" algn="ctr">
          <a:solidFill>
            <a:srgbClr val="58BAA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6AB60-CA2C-0B43-AD45-FD4DCE2DA6A7}">
      <dsp:nvSpPr>
        <dsp:cNvPr id="0" name=""/>
        <dsp:cNvSpPr/>
      </dsp:nvSpPr>
      <dsp:spPr>
        <a:xfrm>
          <a:off x="3975964" y="864777"/>
          <a:ext cx="6968140" cy="1598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8BA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Accounting method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uses a statistical way to calculate the emission from the revised estimates by the default emission factors for combustion for each energy product type from the list of emission factors. </a:t>
          </a:r>
          <a:endParaRPr lang="en-US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calculation is based on the fuel consumption.</a:t>
          </a:r>
          <a:endParaRPr lang="en-US" sz="1200" kern="1200" dirty="0"/>
        </a:p>
      </dsp:txBody>
      <dsp:txXfrm>
        <a:off x="4022787" y="911600"/>
        <a:ext cx="6874494" cy="1505018"/>
      </dsp:txXfrm>
    </dsp:sp>
    <dsp:sp modelId="{DEF2B8B8-1010-C546-905C-51223A6E3D56}">
      <dsp:nvSpPr>
        <dsp:cNvPr id="0" name=""/>
        <dsp:cNvSpPr/>
      </dsp:nvSpPr>
      <dsp:spPr>
        <a:xfrm>
          <a:off x="3701689" y="650489"/>
          <a:ext cx="325325" cy="2961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579"/>
              </a:lnTo>
              <a:lnTo>
                <a:pt x="325325" y="2961579"/>
              </a:lnTo>
            </a:path>
          </a:pathLst>
        </a:custGeom>
        <a:noFill/>
        <a:ln w="25400" cap="flat" cmpd="sng" algn="ctr">
          <a:solidFill>
            <a:srgbClr val="58BAA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09592-1029-E743-B9D4-AFED20BA7D38}">
      <dsp:nvSpPr>
        <dsp:cNvPr id="0" name=""/>
        <dsp:cNvSpPr/>
      </dsp:nvSpPr>
      <dsp:spPr>
        <a:xfrm>
          <a:off x="4027015" y="2815938"/>
          <a:ext cx="6968140" cy="1592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8BA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Continuous monitoring method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uses the sensors in the vent system to monitor real-time emissions. </a:t>
          </a:r>
          <a:endParaRPr lang="en-US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 2015, Volkswagen was accused of using illegal software to cover up excessive emissions by the U.S. Environmental Protection Agency</a:t>
          </a:r>
          <a:r>
            <a:rPr lang="en-US" sz="1200" kern="1200" dirty="0"/>
            <a:t>. </a:t>
          </a:r>
        </a:p>
      </dsp:txBody>
      <dsp:txXfrm>
        <a:off x="4073651" y="2862574"/>
        <a:ext cx="6874868" cy="1498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9ADD4-4741-BC46-99CB-5AC056C15FAC}">
      <dsp:nvSpPr>
        <dsp:cNvPr id="0" name=""/>
        <dsp:cNvSpPr/>
      </dsp:nvSpPr>
      <dsp:spPr>
        <a:xfrm>
          <a:off x="2523948" y="400022"/>
          <a:ext cx="5169527" cy="5169527"/>
        </a:xfrm>
        <a:prstGeom prst="pie">
          <a:avLst>
            <a:gd name="adj1" fmla="val 16200000"/>
            <a:gd name="adj2" fmla="val 1800000"/>
          </a:avLst>
        </a:prstGeom>
        <a:solidFill>
          <a:srgbClr val="6AA9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Explore ESG assurance for new exogenous ESG metrics</a:t>
          </a:r>
        </a:p>
      </dsp:txBody>
      <dsp:txXfrm>
        <a:off x="5248412" y="1495470"/>
        <a:ext cx="1846259" cy="1538549"/>
      </dsp:txXfrm>
    </dsp:sp>
    <dsp:sp modelId="{6255437D-81F7-614F-B4CE-4E15944E5821}">
      <dsp:nvSpPr>
        <dsp:cNvPr id="0" name=""/>
        <dsp:cNvSpPr/>
      </dsp:nvSpPr>
      <dsp:spPr>
        <a:xfrm>
          <a:off x="2417480" y="584648"/>
          <a:ext cx="5169527" cy="5169527"/>
        </a:xfrm>
        <a:prstGeom prst="pie">
          <a:avLst>
            <a:gd name="adj1" fmla="val 1800000"/>
            <a:gd name="adj2" fmla="val 9000000"/>
          </a:avLst>
        </a:prstGeom>
        <a:solidFill>
          <a:srgbClr val="4372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Echo the Center for Audit Quality (CAQ, 2021)’s call for researching attestation on non-financial information</a:t>
          </a:r>
        </a:p>
      </dsp:txBody>
      <dsp:txXfrm>
        <a:off x="3648320" y="3938687"/>
        <a:ext cx="2769389" cy="1353923"/>
      </dsp:txXfrm>
    </dsp:sp>
    <dsp:sp modelId="{8B61A9E9-ED19-C947-ADDE-7D3009091640}">
      <dsp:nvSpPr>
        <dsp:cNvPr id="0" name=""/>
        <dsp:cNvSpPr/>
      </dsp:nvSpPr>
      <dsp:spPr>
        <a:xfrm>
          <a:off x="2311013" y="400022"/>
          <a:ext cx="5169527" cy="5169527"/>
        </a:xfrm>
        <a:prstGeom prst="pie">
          <a:avLst>
            <a:gd name="adj1" fmla="val 9000000"/>
            <a:gd name="adj2" fmla="val 16200000"/>
          </a:avLst>
        </a:prstGeom>
        <a:solidFill>
          <a:srgbClr val="0A2D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Pioneer the use of satellite images to provide assurance</a:t>
          </a:r>
        </a:p>
      </dsp:txBody>
      <dsp:txXfrm>
        <a:off x="2909816" y="1495470"/>
        <a:ext cx="1846259" cy="1538549"/>
      </dsp:txXfrm>
    </dsp:sp>
    <dsp:sp modelId="{0DD27518-AB50-1746-8D09-B226338F9CBF}">
      <dsp:nvSpPr>
        <dsp:cNvPr id="0" name=""/>
        <dsp:cNvSpPr/>
      </dsp:nvSpPr>
      <dsp:spPr>
        <a:xfrm>
          <a:off x="2204356" y="80004"/>
          <a:ext cx="5809563" cy="58095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EBEBE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D077B-1CF0-4449-BE78-282ED6425DFF}">
      <dsp:nvSpPr>
        <dsp:cNvPr id="0" name=""/>
        <dsp:cNvSpPr/>
      </dsp:nvSpPr>
      <dsp:spPr>
        <a:xfrm>
          <a:off x="2097462" y="264303"/>
          <a:ext cx="5809563" cy="58095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EBEBE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396E5-3449-4743-8719-6042E65FB3C0}">
      <dsp:nvSpPr>
        <dsp:cNvPr id="0" name=""/>
        <dsp:cNvSpPr/>
      </dsp:nvSpPr>
      <dsp:spPr>
        <a:xfrm>
          <a:off x="1990568" y="80004"/>
          <a:ext cx="5809563" cy="58095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EBEBE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A0059-B0F7-9746-9B7F-47A16F0764E8}">
      <dsp:nvSpPr>
        <dsp:cNvPr id="0" name=""/>
        <dsp:cNvSpPr/>
      </dsp:nvSpPr>
      <dsp:spPr>
        <a:xfrm>
          <a:off x="1105" y="0"/>
          <a:ext cx="2873933" cy="4062186"/>
        </a:xfrm>
        <a:prstGeom prst="roundRect">
          <a:avLst>
            <a:gd name="adj" fmla="val 10000"/>
          </a:avLst>
        </a:prstGeom>
        <a:solidFill>
          <a:srgbClr val="EBEBE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Accuracy of data</a:t>
          </a:r>
        </a:p>
      </dsp:txBody>
      <dsp:txXfrm>
        <a:off x="1105" y="0"/>
        <a:ext cx="2873933" cy="1218655"/>
      </dsp:txXfrm>
    </dsp:sp>
    <dsp:sp modelId="{76BC993D-283B-0D45-B195-1BD0D601A9CB}">
      <dsp:nvSpPr>
        <dsp:cNvPr id="0" name=""/>
        <dsp:cNvSpPr/>
      </dsp:nvSpPr>
      <dsp:spPr>
        <a:xfrm>
          <a:off x="288498" y="1219845"/>
          <a:ext cx="2299146" cy="1224804"/>
        </a:xfrm>
        <a:prstGeom prst="roundRect">
          <a:avLst>
            <a:gd name="adj" fmla="val 10000"/>
          </a:avLst>
        </a:prstGeom>
        <a:solidFill>
          <a:srgbClr val="0A2D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Due to the maturity of the required technologies</a:t>
          </a:r>
        </a:p>
      </dsp:txBody>
      <dsp:txXfrm>
        <a:off x="324371" y="1255718"/>
        <a:ext cx="2227400" cy="1153058"/>
      </dsp:txXfrm>
    </dsp:sp>
    <dsp:sp modelId="{85DEC945-B5DE-FA43-886E-D84281869235}">
      <dsp:nvSpPr>
        <dsp:cNvPr id="0" name=""/>
        <dsp:cNvSpPr/>
      </dsp:nvSpPr>
      <dsp:spPr>
        <a:xfrm>
          <a:off x="288498" y="2633081"/>
          <a:ext cx="2299146" cy="1224804"/>
        </a:xfrm>
        <a:prstGeom prst="roundRect">
          <a:avLst>
            <a:gd name="adj" fmla="val 10000"/>
          </a:avLst>
        </a:prstGeom>
        <a:solidFill>
          <a:srgbClr val="0A2D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Weather (cloudy) and wind</a:t>
          </a:r>
        </a:p>
      </dsp:txBody>
      <dsp:txXfrm>
        <a:off x="324371" y="2668954"/>
        <a:ext cx="2227400" cy="1153058"/>
      </dsp:txXfrm>
    </dsp:sp>
    <dsp:sp modelId="{C9D67096-BAAB-4644-A23D-5B0AD99D1827}">
      <dsp:nvSpPr>
        <dsp:cNvPr id="0" name=""/>
        <dsp:cNvSpPr/>
      </dsp:nvSpPr>
      <dsp:spPr>
        <a:xfrm>
          <a:off x="3090583" y="0"/>
          <a:ext cx="2873933" cy="4062186"/>
        </a:xfrm>
        <a:prstGeom prst="roundRect">
          <a:avLst>
            <a:gd name="adj" fmla="val 10000"/>
          </a:avLst>
        </a:prstGeom>
        <a:solidFill>
          <a:srgbClr val="EBEBE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Not real-time</a:t>
          </a:r>
        </a:p>
      </dsp:txBody>
      <dsp:txXfrm>
        <a:off x="3090583" y="0"/>
        <a:ext cx="2873933" cy="1218655"/>
      </dsp:txXfrm>
    </dsp:sp>
    <dsp:sp modelId="{F9DE210C-6B72-5F40-93FA-A8E41E5BAD2D}">
      <dsp:nvSpPr>
        <dsp:cNvPr id="0" name=""/>
        <dsp:cNvSpPr/>
      </dsp:nvSpPr>
      <dsp:spPr>
        <a:xfrm>
          <a:off x="3377976" y="1219845"/>
          <a:ext cx="2299146" cy="1224804"/>
        </a:xfrm>
        <a:prstGeom prst="roundRect">
          <a:avLst>
            <a:gd name="adj" fmla="val 10000"/>
          </a:avLst>
        </a:prstGeom>
        <a:solidFill>
          <a:srgbClr val="6AA9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Take pictures in the day</a:t>
          </a:r>
        </a:p>
      </dsp:txBody>
      <dsp:txXfrm>
        <a:off x="3413849" y="1255718"/>
        <a:ext cx="2227400" cy="1153058"/>
      </dsp:txXfrm>
    </dsp:sp>
    <dsp:sp modelId="{164341FD-2E82-4644-ACC3-1039F0B50AEA}">
      <dsp:nvSpPr>
        <dsp:cNvPr id="0" name=""/>
        <dsp:cNvSpPr/>
      </dsp:nvSpPr>
      <dsp:spPr>
        <a:xfrm>
          <a:off x="3377976" y="2633081"/>
          <a:ext cx="2299146" cy="1224804"/>
        </a:xfrm>
        <a:prstGeom prst="roundRect">
          <a:avLst>
            <a:gd name="adj" fmla="val 10000"/>
          </a:avLst>
        </a:prstGeom>
        <a:solidFill>
          <a:srgbClr val="6AA9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Emission strategy</a:t>
          </a:r>
        </a:p>
      </dsp:txBody>
      <dsp:txXfrm>
        <a:off x="3413849" y="2668954"/>
        <a:ext cx="2227400" cy="1153058"/>
      </dsp:txXfrm>
    </dsp:sp>
    <dsp:sp modelId="{943446EA-A409-1F40-90E2-78B166E5EA2B}">
      <dsp:nvSpPr>
        <dsp:cNvPr id="0" name=""/>
        <dsp:cNvSpPr/>
      </dsp:nvSpPr>
      <dsp:spPr>
        <a:xfrm>
          <a:off x="6181153" y="0"/>
          <a:ext cx="2873933" cy="4062186"/>
        </a:xfrm>
        <a:prstGeom prst="roundRect">
          <a:avLst>
            <a:gd name="adj" fmla="val 10000"/>
          </a:avLst>
        </a:prstGeom>
        <a:solidFill>
          <a:srgbClr val="EBEBE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proof of concept</a:t>
          </a:r>
        </a:p>
      </dsp:txBody>
      <dsp:txXfrm>
        <a:off x="6181153" y="0"/>
        <a:ext cx="2873933" cy="1218655"/>
      </dsp:txXfrm>
    </dsp:sp>
    <dsp:sp modelId="{BF0D5D0F-A8C3-3E45-82BF-858F51F6DA7F}">
      <dsp:nvSpPr>
        <dsp:cNvPr id="0" name=""/>
        <dsp:cNvSpPr/>
      </dsp:nvSpPr>
      <dsp:spPr>
        <a:xfrm>
          <a:off x="6467454" y="1218655"/>
          <a:ext cx="2299146" cy="2640420"/>
        </a:xfrm>
        <a:prstGeom prst="roundRect">
          <a:avLst>
            <a:gd name="adj" fmla="val 10000"/>
          </a:avLst>
        </a:prstGeom>
        <a:solidFill>
          <a:srgbClr val="4372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Invite detailed cost-benefit analyses </a:t>
          </a:r>
        </a:p>
      </dsp:txBody>
      <dsp:txXfrm>
        <a:off x="6534794" y="1285995"/>
        <a:ext cx="2164466" cy="2505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947BB-F1F2-4248-B8D8-270D06698F51}" type="datetimeFigureOut">
              <a:rPr lang="en-US" smtClean="0"/>
              <a:t>11/6/21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55BEA-5DBB-447E-9908-4F6A900BA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A9402-CD27-4921-B002-0CD9EC251B61}" type="datetimeFigureOut">
              <a:rPr lang="en-US" smtClean="0"/>
              <a:t>11/6/21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0D06B-301B-48CA-9B3A-8BB3511C5D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7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5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18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2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1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67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8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U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 descr="RU_SIG_ST_PMS186_100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7" y="352426"/>
            <a:ext cx="3776133" cy="10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6B10-230A-2842-997C-D8605B527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3BF7-9F5A-9E42-B502-689AC6A1E53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7432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80264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2D79-D5B9-9E44-BC26-5C4012EF6E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8343-B159-074D-B355-B61FD1A20D5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4AE8-78F8-144E-A4FE-553D35E590A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A8B8-D04C-214E-83CE-5B60915F936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61A5-F588-D34E-A84B-E514DA90C9A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725B-9C86-6E43-AAF9-1A329DDB23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03EE-8AFD-D547-9E71-0BD0BE6F934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1C61-654F-EF4C-B7CF-635108DFC60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5825F-7512-8045-B403-CF218AA2013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RU_ppt_top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RU_LOGOTYPE_PMS186.eps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7" y="142876"/>
            <a:ext cx="1907117" cy="3857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972800" cy="8080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1"/>
            <a:ext cx="10972800" cy="453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5F5F5F"/>
                </a:solidFill>
                <a:cs typeface="Geneva" charset="0"/>
              </a:defRPr>
            </a:lvl1pPr>
          </a:lstStyle>
          <a:p>
            <a:pPr>
              <a:defRPr/>
            </a:pPr>
            <a:fld id="{94F06B10-230A-2842-997C-D8605B52773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panose="020B0300000000000000" charset="-128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90204" pitchFamily="34" charset="0"/>
          <a:ea typeface="ヒラギノ角ゴ Pro W3" panose="020B0300000000000000" charset="-128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90204" pitchFamily="34" charset="0"/>
          <a:ea typeface="ヒラギノ角ゴ Pro W3" panose="020B0300000000000000" charset="-128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90204" pitchFamily="34" charset="0"/>
          <a:ea typeface="ヒラギノ角ゴ Pro W3" panose="020B0300000000000000" charset="-128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90204" pitchFamily="34" charset="0"/>
          <a:ea typeface="ヒラギノ角ゴ Pro W3" panose="020B0300000000000000" charset="-128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9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9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9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panose="020B0300000000000000" charset="-128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5139"/>
            <a:ext cx="103632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Audit 4.0-based ESG Assurance: An Example of Using Satellite Images on GHG Emissions</a:t>
            </a:r>
            <a:r>
              <a:rPr lang="en-CN" sz="3600" b="1" dirty="0">
                <a:solidFill>
                  <a:schemeClr val="tx2"/>
                </a:solidFill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800" y="3655894"/>
            <a:ext cx="8534400" cy="1303655"/>
          </a:xfr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  <a:sym typeface="+mn-ea"/>
              </a:rPr>
              <a:t>Yu Gu</a:t>
            </a:r>
            <a:r>
              <a:rPr lang="en-US" altLang="zh-CN" sz="2400" b="1" baseline="30000" dirty="0">
                <a:solidFill>
                  <a:schemeClr val="tx2"/>
                </a:solidFill>
                <a:sym typeface="+mn-ea"/>
              </a:rPr>
              <a:t>1</a:t>
            </a:r>
            <a:endParaRPr lang="en-US" sz="2400" b="1" dirty="0">
              <a:solidFill>
                <a:schemeClr val="tx2"/>
              </a:solidFill>
              <a:sym typeface="+mn-ea"/>
            </a:endParaRPr>
          </a:p>
          <a:p>
            <a:r>
              <a:rPr lang="en-US" sz="2400" b="1" dirty="0">
                <a:solidFill>
                  <a:schemeClr val="tx2"/>
                </a:solidFill>
                <a:sym typeface="+mn-ea"/>
              </a:rPr>
              <a:t>Jun Dai</a:t>
            </a:r>
            <a:r>
              <a:rPr lang="en-US" sz="2400" b="1" baseline="30000" dirty="0">
                <a:solidFill>
                  <a:schemeClr val="tx2"/>
                </a:solidFill>
                <a:sym typeface="+mn-ea"/>
              </a:rPr>
              <a:t>2</a:t>
            </a:r>
            <a:r>
              <a:rPr lang="en-US" sz="2400" b="1" dirty="0">
                <a:solidFill>
                  <a:schemeClr val="tx2"/>
                </a:solidFill>
                <a:sym typeface="+mn-ea"/>
              </a:rPr>
              <a:t> </a:t>
            </a:r>
          </a:p>
          <a:p>
            <a:r>
              <a:rPr lang="en-US" sz="2400" b="1" dirty="0">
                <a:solidFill>
                  <a:schemeClr val="tx2"/>
                </a:solidFill>
                <a:sym typeface="+mn-ea"/>
              </a:rPr>
              <a:t>Miklos A. Vasarhelyi</a:t>
            </a:r>
            <a:r>
              <a:rPr lang="en-US" altLang="zh-CN" sz="2400" b="1" baseline="30000" dirty="0">
                <a:solidFill>
                  <a:schemeClr val="tx2"/>
                </a:solidFill>
                <a:sym typeface="+mn-ea"/>
              </a:rPr>
              <a:t>1</a:t>
            </a:r>
            <a:endParaRPr lang="en-US" sz="2400" b="1" dirty="0">
              <a:solidFill>
                <a:schemeClr val="tx2"/>
              </a:solidFill>
              <a:sym typeface="+mn-ea"/>
            </a:endParaRP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17B96835-A81D-CF43-A0DA-AA005666E5C8}"/>
              </a:ext>
            </a:extLst>
          </p:cNvPr>
          <p:cNvSpPr txBox="1">
            <a:spLocks/>
          </p:cNvSpPr>
          <p:nvPr/>
        </p:nvSpPr>
        <p:spPr bwMode="auto">
          <a:xfrm>
            <a:off x="3251200" y="5376010"/>
            <a:ext cx="5746338" cy="690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>
                <a:solidFill>
                  <a:schemeClr val="tx1"/>
                </a:solidFill>
                <a:latin typeface="+mn-lt"/>
                <a:ea typeface="ヒラギノ角ゴ Pro W3" panose="020B0300000000000000" charset="-128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altLang="zh-CN" sz="1200" b="1" kern="0" baseline="30000" dirty="0">
                <a:solidFill>
                  <a:schemeClr val="tx2"/>
                </a:solidFill>
                <a:sym typeface="+mn-ea"/>
              </a:rPr>
              <a:t>1</a:t>
            </a:r>
            <a:r>
              <a:rPr lang="zh-CN" altLang="en-US" sz="1200" b="1" kern="0" baseline="30000" dirty="0">
                <a:solidFill>
                  <a:schemeClr val="tx2"/>
                </a:solidFill>
                <a:sym typeface="+mn-ea"/>
              </a:rPr>
              <a:t> </a:t>
            </a:r>
            <a:r>
              <a:rPr lang="en-US" sz="1200" b="1" kern="0" dirty="0">
                <a:solidFill>
                  <a:schemeClr val="tx2"/>
                </a:solidFill>
                <a:sym typeface="+mn-ea"/>
              </a:rPr>
              <a:t>Rutgers, The State University of New Jersey </a:t>
            </a:r>
          </a:p>
          <a:p>
            <a:r>
              <a:rPr lang="en-US" altLang="zh-CN" sz="1200" b="1" kern="0" baseline="30000" dirty="0">
                <a:solidFill>
                  <a:schemeClr val="tx2"/>
                </a:solidFill>
                <a:sym typeface="+mn-ea"/>
              </a:rPr>
              <a:t>2</a:t>
            </a:r>
            <a:r>
              <a:rPr lang="zh-CN" altLang="en-US" sz="1200" b="1" kern="0" baseline="30000" dirty="0">
                <a:solidFill>
                  <a:schemeClr val="tx2"/>
                </a:solidFill>
                <a:sym typeface="+mn-ea"/>
              </a:rPr>
              <a:t> </a:t>
            </a:r>
            <a:r>
              <a:rPr lang="en-US" sz="1200" b="1" kern="0" dirty="0">
                <a:solidFill>
                  <a:schemeClr val="tx2"/>
                </a:solidFill>
                <a:sym typeface="+mn-ea"/>
              </a:rPr>
              <a:t>Michigan Technological University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1BDFF-1C4B-C148-B516-9CBC1CD03125}"/>
              </a:ext>
            </a:extLst>
          </p:cNvPr>
          <p:cNvSpPr/>
          <p:nvPr/>
        </p:nvSpPr>
        <p:spPr>
          <a:xfrm>
            <a:off x="3751217" y="6111801"/>
            <a:ext cx="46895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D12039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51st World Continuous Auditing &amp; Reporting Symposium </a:t>
            </a:r>
            <a:endParaRPr lang="en-CN" sz="1400" dirty="0">
              <a:solidFill>
                <a:srgbClr val="D1203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Verifying process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985" y="2164080"/>
            <a:ext cx="9086215" cy="361124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/>
        </p:nvSpPr>
        <p:spPr>
          <a:xfrm>
            <a:off x="609600" y="1524001"/>
            <a:ext cx="10972800" cy="453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2"/>
                </a:solidFill>
                <a:latin typeface="+mn-lt"/>
                <a:ea typeface="ヒラギノ角ゴ Pro W3" panose="020B0300000000000000" charset="-128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Box 2"/>
          <p:cNvSpPr txBox="1"/>
          <p:nvPr/>
        </p:nvSpPr>
        <p:spPr>
          <a:xfrm>
            <a:off x="935990" y="2671445"/>
            <a:ext cx="1021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800">
                <a:sym typeface="+mn-ea"/>
              </a:rPr>
              <a:t>External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86790" y="4884420"/>
            <a:ext cx="944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800">
                <a:sym typeface="+mn-ea"/>
              </a:rPr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4A4C5-6766-1B42-BD46-F41A6942C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057AA268-C3A4-CB48-AB6E-0A4B713D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5" y="1447246"/>
            <a:ext cx="4954385" cy="3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- Methane - Satellite Images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9462"/>
          <a:stretch/>
        </p:blipFill>
        <p:spPr>
          <a:xfrm>
            <a:off x="7658100" y="745158"/>
            <a:ext cx="2501900" cy="80803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CDDBF80-3C4D-5F4A-9FBD-E9ABB4D88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28479"/>
              </p:ext>
            </p:extLst>
          </p:nvPr>
        </p:nvGraphicFramePr>
        <p:xfrm>
          <a:off x="934927" y="1582803"/>
          <a:ext cx="121484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03ADE0-B0C7-5A48-810D-824242E58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Case study - Analysis (</a:t>
            </a:r>
            <a:r>
              <a:rPr lang="en-US" altLang="zh-CN">
                <a:sym typeface="+mn-ea"/>
              </a:rPr>
              <a:t>Dashboard) - in </a:t>
            </a:r>
            <a:r>
              <a:rPr lang="en-US" dirty="0">
                <a:sym typeface="+mn-ea"/>
              </a:rPr>
              <a:t>Tableau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902022" y="6206351"/>
            <a:ext cx="176530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Figure 4. Satellite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AF18B-8746-D448-A71C-AE4A258A3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012B5-CE76-164D-A011-4B4715082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21" y="1900873"/>
            <a:ext cx="10545398" cy="3880166"/>
          </a:xfrm>
          <a:prstGeom prst="rect">
            <a:avLst/>
          </a:prstGeom>
          <a:ln w="38100">
            <a:solidFill>
              <a:scrgbClr r="0" g="0" b="0"/>
            </a:solidFill>
          </a:ln>
        </p:spPr>
      </p:pic>
    </p:spTree>
    <p:extLst>
      <p:ext uri="{BB962C8B-B14F-4D97-AF65-F5344CB8AC3E}">
        <p14:creationId xmlns:p14="http://schemas.microsoft.com/office/powerpoint/2010/main" val="383612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Case study - Analysis (</a:t>
            </a:r>
            <a:r>
              <a:rPr lang="en-US" altLang="zh-CN">
                <a:sym typeface="+mn-ea"/>
              </a:rPr>
              <a:t>Dashboard) - in </a:t>
            </a:r>
            <a:r>
              <a:rPr lang="en-US" dirty="0">
                <a:sym typeface="+mn-ea"/>
              </a:rPr>
              <a:t>Tableau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787901" y="6374301"/>
            <a:ext cx="2311400" cy="2755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Figure 5. Company – Site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AF18B-8746-D448-A71C-AE4A258A3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939445-760E-D64D-A04A-BC1EC0DA3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15" y="1546717"/>
            <a:ext cx="9027143" cy="4698507"/>
          </a:xfrm>
          <a:prstGeom prst="rect">
            <a:avLst/>
          </a:prstGeom>
          <a:ln w="38100">
            <a:solidFill>
              <a:scrgbClr r="0" g="0" b="0"/>
            </a:solidFill>
          </a:ln>
        </p:spPr>
      </p:pic>
    </p:spTree>
    <p:extLst>
      <p:ext uri="{BB962C8B-B14F-4D97-AF65-F5344CB8AC3E}">
        <p14:creationId xmlns:p14="http://schemas.microsoft.com/office/powerpoint/2010/main" val="333609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Case study - Analysis (</a:t>
            </a:r>
            <a:r>
              <a:rPr lang="en-US" altLang="zh-CN">
                <a:sym typeface="+mn-ea"/>
              </a:rPr>
              <a:t>Dashboard) - in </a:t>
            </a:r>
            <a:r>
              <a:rPr lang="en-US" dirty="0">
                <a:sym typeface="+mn-ea"/>
              </a:rPr>
              <a:t>Tableau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848100" y="6483350"/>
            <a:ext cx="412940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Figure 6. Dashboard AVG (Estimated Source Rate)-Date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AF18B-8746-D448-A71C-AE4A258A3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6CAF8D-E451-3B4A-B374-CBCD8C5D8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417640"/>
            <a:ext cx="6234090" cy="4973285"/>
          </a:xfrm>
          <a:prstGeom prst="rect">
            <a:avLst/>
          </a:prstGeom>
          <a:ln w="38100">
            <a:solidFill>
              <a:scrgbClr r="0" g="0" b="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Case study - Analysis (</a:t>
            </a:r>
            <a:r>
              <a:rPr lang="en-US" altLang="zh-CN">
                <a:sym typeface="+mn-ea"/>
              </a:rPr>
              <a:t>Dashboard) - in </a:t>
            </a:r>
            <a:r>
              <a:rPr lang="en-US" dirty="0">
                <a:sym typeface="+mn-ea"/>
              </a:rPr>
              <a:t>Tableau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972050" y="6483350"/>
            <a:ext cx="2247900" cy="2755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Figure 7. Interactive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AF18B-8746-D448-A71C-AE4A258A3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7C69E-1D82-574C-9C3B-91EE3345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0" y="1618933"/>
            <a:ext cx="11689030" cy="4625659"/>
          </a:xfrm>
          <a:prstGeom prst="rect">
            <a:avLst/>
          </a:prstGeom>
          <a:ln w="38100">
            <a:solidFill>
              <a:scrgbClr r="0" g="0" b="0"/>
            </a:solidFill>
          </a:ln>
        </p:spPr>
      </p:pic>
    </p:spTree>
    <p:extLst>
      <p:ext uri="{BB962C8B-B14F-4D97-AF65-F5344CB8AC3E}">
        <p14:creationId xmlns:p14="http://schemas.microsoft.com/office/powerpoint/2010/main" val="123750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1356"/>
            <a:ext cx="10972800" cy="808039"/>
          </a:xfrm>
        </p:spPr>
        <p:txBody>
          <a:bodyPr/>
          <a:lstStyle/>
          <a:p>
            <a:r>
              <a:rPr lang="en-US" dirty="0">
                <a:sym typeface="+mn-ea"/>
              </a:rPr>
              <a:t>Contribution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89D80E-5CDD-DF47-9B87-B12DA63B2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05771AC-77FB-5A41-9B0E-E4D1D1968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322717"/>
              </p:ext>
            </p:extLst>
          </p:nvPr>
        </p:nvGraphicFramePr>
        <p:xfrm>
          <a:off x="1093755" y="790211"/>
          <a:ext cx="10004489" cy="615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Limitation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BA7090-A2A2-6F49-986B-48526FD7A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58D237-F55D-B442-9D58-99AE4C144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171111"/>
              </p:ext>
            </p:extLst>
          </p:nvPr>
        </p:nvGraphicFramePr>
        <p:xfrm>
          <a:off x="1358900" y="1638300"/>
          <a:ext cx="9055100" cy="406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9050" y="2625791"/>
            <a:ext cx="4533900" cy="1362075"/>
          </a:xfrm>
        </p:spPr>
        <p:txBody>
          <a:bodyPr/>
          <a:lstStyle/>
          <a:p>
            <a:r>
              <a:rPr lang="en-US" altLang="zh-CN" sz="5400" dirty="0"/>
              <a:t>Thank</a:t>
            </a:r>
            <a:r>
              <a:rPr lang="zh-CN" altLang="en-US" sz="5400" dirty="0"/>
              <a:t> </a:t>
            </a:r>
            <a:r>
              <a:rPr lang="en-US" altLang="zh-CN" sz="5400" dirty="0"/>
              <a:t>you!</a:t>
            </a: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2886075" y="3822766"/>
            <a:ext cx="6419850" cy="8080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ヒラギノ角ゴ Pro W3" panose="020B0300000000000000" charset="-128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90204" pitchFamily="34" charset="0"/>
                <a:ea typeface="ヒラギノ角ゴ Pro W3" panose="020B0300000000000000" charset="-128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90204" pitchFamily="34" charset="0"/>
                <a:ea typeface="ヒラギノ角ゴ Pro W3" panose="020B0300000000000000" charset="-128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90204" pitchFamily="34" charset="0"/>
                <a:ea typeface="ヒラギノ角ゴ Pro W3" panose="020B0300000000000000" charset="-128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90204" pitchFamily="34" charset="0"/>
                <a:ea typeface="ヒラギノ角ゴ Pro W3" panose="020B0300000000000000" charset="-128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90204" pitchFamily="34" charset="0"/>
              </a:defRPr>
            </a:lvl9pPr>
          </a:lstStyle>
          <a:p>
            <a:r>
              <a:rPr lang="en-US" dirty="0"/>
              <a:t>Contact me: yu.gu431@rutgers.edu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7E614-CFB1-E147-963A-FA14299F6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24AE8-78F8-144E-A4FE-553D35E590A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93B0-F8E8-1A4E-BA4F-87DD647E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Motivation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9AA7DD-E36F-B940-9903-2631AF6E1BD9}"/>
              </a:ext>
            </a:extLst>
          </p:cNvPr>
          <p:cNvGrpSpPr/>
          <p:nvPr/>
        </p:nvGrpSpPr>
        <p:grpSpPr>
          <a:xfrm>
            <a:off x="430081" y="2166989"/>
            <a:ext cx="3655431" cy="2556245"/>
            <a:chOff x="615138" y="2507928"/>
            <a:chExt cx="3655431" cy="255624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260F710-8FF7-D246-99CC-FF66CC09654A}"/>
                </a:ext>
              </a:extLst>
            </p:cNvPr>
            <p:cNvSpPr/>
            <p:nvPr/>
          </p:nvSpPr>
          <p:spPr>
            <a:xfrm>
              <a:off x="1346224" y="2507928"/>
              <a:ext cx="2924345" cy="2556245"/>
            </a:xfrm>
            <a:custGeom>
              <a:avLst/>
              <a:gdLst>
                <a:gd name="connsiteX0" fmla="*/ 0 w 2924345"/>
                <a:gd name="connsiteY0" fmla="*/ 383437 h 2556245"/>
                <a:gd name="connsiteX1" fmla="*/ 1646223 w 2924345"/>
                <a:gd name="connsiteY1" fmla="*/ 383437 h 2556245"/>
                <a:gd name="connsiteX2" fmla="*/ 1646223 w 2924345"/>
                <a:gd name="connsiteY2" fmla="*/ 0 h 2556245"/>
                <a:gd name="connsiteX3" fmla="*/ 2924345 w 2924345"/>
                <a:gd name="connsiteY3" fmla="*/ 1278123 h 2556245"/>
                <a:gd name="connsiteX4" fmla="*/ 1646223 w 2924345"/>
                <a:gd name="connsiteY4" fmla="*/ 2556245 h 2556245"/>
                <a:gd name="connsiteX5" fmla="*/ 1646223 w 2924345"/>
                <a:gd name="connsiteY5" fmla="*/ 2172808 h 2556245"/>
                <a:gd name="connsiteX6" fmla="*/ 0 w 2924345"/>
                <a:gd name="connsiteY6" fmla="*/ 2172808 h 2556245"/>
                <a:gd name="connsiteX7" fmla="*/ 0 w 2924345"/>
                <a:gd name="connsiteY7" fmla="*/ 383437 h 25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345" h="2556245">
                  <a:moveTo>
                    <a:pt x="0" y="383437"/>
                  </a:moveTo>
                  <a:lnTo>
                    <a:pt x="1646223" y="383437"/>
                  </a:lnTo>
                  <a:lnTo>
                    <a:pt x="1646223" y="0"/>
                  </a:lnTo>
                  <a:lnTo>
                    <a:pt x="2924345" y="1278123"/>
                  </a:lnTo>
                  <a:lnTo>
                    <a:pt x="1646223" y="2556245"/>
                  </a:lnTo>
                  <a:lnTo>
                    <a:pt x="1646223" y="2172808"/>
                  </a:lnTo>
                  <a:lnTo>
                    <a:pt x="0" y="2172808"/>
                  </a:lnTo>
                  <a:lnTo>
                    <a:pt x="0" y="383437"/>
                  </a:lnTo>
                  <a:close/>
                </a:path>
              </a:pathLst>
            </a:custGeom>
            <a:solidFill>
              <a:srgbClr val="EBEBEB"/>
            </a:solidFill>
            <a:ln>
              <a:solidFill>
                <a:srgbClr val="EBEBEB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1727" tIns="393597" rIns="787960" bIns="393597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Company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Regulator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Investor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D49A47A-21B0-2D4B-B4E8-3C2EB9FA026D}"/>
                </a:ext>
              </a:extLst>
            </p:cNvPr>
            <p:cNvSpPr/>
            <p:nvPr/>
          </p:nvSpPr>
          <p:spPr>
            <a:xfrm>
              <a:off x="615138" y="3054965"/>
              <a:ext cx="1462172" cy="1462172"/>
            </a:xfrm>
            <a:custGeom>
              <a:avLst/>
              <a:gdLst>
                <a:gd name="connsiteX0" fmla="*/ 0 w 1462172"/>
                <a:gd name="connsiteY0" fmla="*/ 731086 h 1462172"/>
                <a:gd name="connsiteX1" fmla="*/ 731086 w 1462172"/>
                <a:gd name="connsiteY1" fmla="*/ 0 h 1462172"/>
                <a:gd name="connsiteX2" fmla="*/ 1462172 w 1462172"/>
                <a:gd name="connsiteY2" fmla="*/ 731086 h 1462172"/>
                <a:gd name="connsiteX3" fmla="*/ 731086 w 1462172"/>
                <a:gd name="connsiteY3" fmla="*/ 1462172 h 1462172"/>
                <a:gd name="connsiteX4" fmla="*/ 0 w 1462172"/>
                <a:gd name="connsiteY4" fmla="*/ 731086 h 146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172" h="1462172">
                  <a:moveTo>
                    <a:pt x="0" y="731086"/>
                  </a:moveTo>
                  <a:cubicBezTo>
                    <a:pt x="0" y="327318"/>
                    <a:pt x="327318" y="0"/>
                    <a:pt x="731086" y="0"/>
                  </a:cubicBezTo>
                  <a:cubicBezTo>
                    <a:pt x="1134854" y="0"/>
                    <a:pt x="1462172" y="327318"/>
                    <a:pt x="1462172" y="731086"/>
                  </a:cubicBezTo>
                  <a:cubicBezTo>
                    <a:pt x="1462172" y="1134854"/>
                    <a:pt x="1134854" y="1462172"/>
                    <a:pt x="731086" y="1462172"/>
                  </a:cubicBezTo>
                  <a:cubicBezTo>
                    <a:pt x="327318" y="1462172"/>
                    <a:pt x="0" y="1134854"/>
                    <a:pt x="0" y="731086"/>
                  </a:cubicBezTo>
                  <a:close/>
                </a:path>
              </a:pathLst>
            </a:custGeom>
            <a:solidFill>
              <a:srgbClr val="0A2D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655" tIns="223655" rIns="223655" bIns="2236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ESG Reports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4EE4A-4ABE-FE42-A076-B9C024694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1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67C06D-FE3D-354A-BB2D-3A0BC0D13C2F}"/>
              </a:ext>
            </a:extLst>
          </p:cNvPr>
          <p:cNvSpPr txBox="1">
            <a:spLocks/>
          </p:cNvSpPr>
          <p:nvPr/>
        </p:nvSpPr>
        <p:spPr bwMode="auto">
          <a:xfrm>
            <a:off x="4416316" y="698815"/>
            <a:ext cx="7345603" cy="4741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2"/>
                </a:solidFill>
                <a:latin typeface="+mn-lt"/>
                <a:ea typeface="ヒラギノ角ゴ Pro W3" panose="020B0300000000000000" charset="-128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1800" kern="0" dirty="0"/>
              <a:t>Company </a:t>
            </a:r>
          </a:p>
          <a:p>
            <a:pPr lvl="2">
              <a:lnSpc>
                <a:spcPct val="150000"/>
              </a:lnSpc>
            </a:pPr>
            <a:r>
              <a:rPr lang="en-US" kern="0" dirty="0"/>
              <a:t>90% of S&amp;P 500 Index companies publish ESG reports in 2019 (G&amp;A, 2020).</a:t>
            </a:r>
          </a:p>
          <a:p>
            <a:pPr lvl="2">
              <a:lnSpc>
                <a:spcPct val="150000"/>
              </a:lnSpc>
            </a:pPr>
            <a:r>
              <a:rPr lang="en-US" kern="0" dirty="0"/>
              <a:t>Sustainability investment has increased drastically.</a:t>
            </a:r>
          </a:p>
          <a:p>
            <a:pPr>
              <a:lnSpc>
                <a:spcPct val="150000"/>
              </a:lnSpc>
            </a:pPr>
            <a:endParaRPr lang="en-US" sz="1800" kern="0" dirty="0"/>
          </a:p>
          <a:p>
            <a:pPr>
              <a:lnSpc>
                <a:spcPct val="150000"/>
              </a:lnSpc>
            </a:pPr>
            <a:endParaRPr lang="en-US" sz="1400" kern="0" dirty="0"/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0F1FA335-8891-8A49-9791-63132BCCDEBF}"/>
              </a:ext>
            </a:extLst>
          </p:cNvPr>
          <p:cNvSpPr txBox="1"/>
          <p:nvPr/>
        </p:nvSpPr>
        <p:spPr>
          <a:xfrm>
            <a:off x="5915473" y="5288945"/>
            <a:ext cx="395351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Figure 1. Sustainable Funds Annual Flows and Assets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46DC5F-71CA-3E49-A114-E6991CD51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19" b="9069"/>
          <a:stretch/>
        </p:blipFill>
        <p:spPr>
          <a:xfrm>
            <a:off x="5675991" y="2662268"/>
            <a:ext cx="4432474" cy="2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93B0-F8E8-1A4E-BA4F-87DD647E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Motivation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9AA7DD-E36F-B940-9903-2631AF6E1BD9}"/>
              </a:ext>
            </a:extLst>
          </p:cNvPr>
          <p:cNvGrpSpPr/>
          <p:nvPr/>
        </p:nvGrpSpPr>
        <p:grpSpPr>
          <a:xfrm>
            <a:off x="430081" y="2166989"/>
            <a:ext cx="3655431" cy="2556245"/>
            <a:chOff x="615138" y="2507928"/>
            <a:chExt cx="3655431" cy="255624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260F710-8FF7-D246-99CC-FF66CC09654A}"/>
                </a:ext>
              </a:extLst>
            </p:cNvPr>
            <p:cNvSpPr/>
            <p:nvPr/>
          </p:nvSpPr>
          <p:spPr>
            <a:xfrm>
              <a:off x="1346224" y="2507928"/>
              <a:ext cx="2924345" cy="2556245"/>
            </a:xfrm>
            <a:custGeom>
              <a:avLst/>
              <a:gdLst>
                <a:gd name="connsiteX0" fmla="*/ 0 w 2924345"/>
                <a:gd name="connsiteY0" fmla="*/ 383437 h 2556245"/>
                <a:gd name="connsiteX1" fmla="*/ 1646223 w 2924345"/>
                <a:gd name="connsiteY1" fmla="*/ 383437 h 2556245"/>
                <a:gd name="connsiteX2" fmla="*/ 1646223 w 2924345"/>
                <a:gd name="connsiteY2" fmla="*/ 0 h 2556245"/>
                <a:gd name="connsiteX3" fmla="*/ 2924345 w 2924345"/>
                <a:gd name="connsiteY3" fmla="*/ 1278123 h 2556245"/>
                <a:gd name="connsiteX4" fmla="*/ 1646223 w 2924345"/>
                <a:gd name="connsiteY4" fmla="*/ 2556245 h 2556245"/>
                <a:gd name="connsiteX5" fmla="*/ 1646223 w 2924345"/>
                <a:gd name="connsiteY5" fmla="*/ 2172808 h 2556245"/>
                <a:gd name="connsiteX6" fmla="*/ 0 w 2924345"/>
                <a:gd name="connsiteY6" fmla="*/ 2172808 h 2556245"/>
                <a:gd name="connsiteX7" fmla="*/ 0 w 2924345"/>
                <a:gd name="connsiteY7" fmla="*/ 383437 h 25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345" h="2556245">
                  <a:moveTo>
                    <a:pt x="0" y="383437"/>
                  </a:moveTo>
                  <a:lnTo>
                    <a:pt x="1646223" y="383437"/>
                  </a:lnTo>
                  <a:lnTo>
                    <a:pt x="1646223" y="0"/>
                  </a:lnTo>
                  <a:lnTo>
                    <a:pt x="2924345" y="1278123"/>
                  </a:lnTo>
                  <a:lnTo>
                    <a:pt x="1646223" y="2556245"/>
                  </a:lnTo>
                  <a:lnTo>
                    <a:pt x="1646223" y="2172808"/>
                  </a:lnTo>
                  <a:lnTo>
                    <a:pt x="0" y="2172808"/>
                  </a:lnTo>
                  <a:lnTo>
                    <a:pt x="0" y="383437"/>
                  </a:lnTo>
                  <a:close/>
                </a:path>
              </a:pathLst>
            </a:custGeom>
            <a:solidFill>
              <a:srgbClr val="EBEBEB"/>
            </a:solidFill>
            <a:ln>
              <a:solidFill>
                <a:srgbClr val="EBEBEB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1727" tIns="393597" rIns="787960" bIns="393597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Company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Regulator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Investor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D49A47A-21B0-2D4B-B4E8-3C2EB9FA026D}"/>
                </a:ext>
              </a:extLst>
            </p:cNvPr>
            <p:cNvSpPr/>
            <p:nvPr/>
          </p:nvSpPr>
          <p:spPr>
            <a:xfrm>
              <a:off x="615138" y="3054965"/>
              <a:ext cx="1462172" cy="1462172"/>
            </a:xfrm>
            <a:custGeom>
              <a:avLst/>
              <a:gdLst>
                <a:gd name="connsiteX0" fmla="*/ 0 w 1462172"/>
                <a:gd name="connsiteY0" fmla="*/ 731086 h 1462172"/>
                <a:gd name="connsiteX1" fmla="*/ 731086 w 1462172"/>
                <a:gd name="connsiteY1" fmla="*/ 0 h 1462172"/>
                <a:gd name="connsiteX2" fmla="*/ 1462172 w 1462172"/>
                <a:gd name="connsiteY2" fmla="*/ 731086 h 1462172"/>
                <a:gd name="connsiteX3" fmla="*/ 731086 w 1462172"/>
                <a:gd name="connsiteY3" fmla="*/ 1462172 h 1462172"/>
                <a:gd name="connsiteX4" fmla="*/ 0 w 1462172"/>
                <a:gd name="connsiteY4" fmla="*/ 731086 h 146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172" h="1462172">
                  <a:moveTo>
                    <a:pt x="0" y="731086"/>
                  </a:moveTo>
                  <a:cubicBezTo>
                    <a:pt x="0" y="327318"/>
                    <a:pt x="327318" y="0"/>
                    <a:pt x="731086" y="0"/>
                  </a:cubicBezTo>
                  <a:cubicBezTo>
                    <a:pt x="1134854" y="0"/>
                    <a:pt x="1462172" y="327318"/>
                    <a:pt x="1462172" y="731086"/>
                  </a:cubicBezTo>
                  <a:cubicBezTo>
                    <a:pt x="1462172" y="1134854"/>
                    <a:pt x="1134854" y="1462172"/>
                    <a:pt x="731086" y="1462172"/>
                  </a:cubicBezTo>
                  <a:cubicBezTo>
                    <a:pt x="327318" y="1462172"/>
                    <a:pt x="0" y="1134854"/>
                    <a:pt x="0" y="731086"/>
                  </a:cubicBezTo>
                  <a:close/>
                </a:path>
              </a:pathLst>
            </a:custGeom>
            <a:solidFill>
              <a:srgbClr val="0A2D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655" tIns="223655" rIns="223655" bIns="2236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ESG Reports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4EE4A-4ABE-FE42-A076-B9C024694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2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67C06D-FE3D-354A-BB2D-3A0BC0D13C2F}"/>
              </a:ext>
            </a:extLst>
          </p:cNvPr>
          <p:cNvSpPr txBox="1">
            <a:spLocks/>
          </p:cNvSpPr>
          <p:nvPr/>
        </p:nvSpPr>
        <p:spPr bwMode="auto">
          <a:xfrm>
            <a:off x="4416316" y="698815"/>
            <a:ext cx="7345603" cy="4741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2"/>
                </a:solidFill>
                <a:latin typeface="+mn-lt"/>
                <a:ea typeface="ヒラギノ角ゴ Pro W3" panose="020B0300000000000000" charset="-128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1800" kern="0" dirty="0"/>
              <a:t>Regulator</a:t>
            </a:r>
          </a:p>
          <a:p>
            <a:pPr>
              <a:lnSpc>
                <a:spcPct val="150000"/>
              </a:lnSpc>
            </a:pPr>
            <a:endParaRPr lang="en-US" sz="1800" kern="0" dirty="0"/>
          </a:p>
          <a:p>
            <a:pPr>
              <a:lnSpc>
                <a:spcPct val="150000"/>
              </a:lnSpc>
            </a:pPr>
            <a:endParaRPr lang="en-US" sz="1400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9AF5C9-A854-3843-A836-4FBAD81CD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98" y="1378329"/>
            <a:ext cx="5713708" cy="1389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59C35-2CB5-B64F-BD39-E8ED6310A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/>
          <a:stretch/>
        </p:blipFill>
        <p:spPr>
          <a:xfrm>
            <a:off x="6239066" y="2962032"/>
            <a:ext cx="6280322" cy="1389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18B62E-54AB-CF48-9446-901A49AC9B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562" t="12484" r="2562"/>
          <a:stretch/>
        </p:blipFill>
        <p:spPr>
          <a:xfrm>
            <a:off x="4816598" y="4765921"/>
            <a:ext cx="4871022" cy="178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93B0-F8E8-1A4E-BA4F-87DD647E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Motivation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9AA7DD-E36F-B940-9903-2631AF6E1BD9}"/>
              </a:ext>
            </a:extLst>
          </p:cNvPr>
          <p:cNvGrpSpPr/>
          <p:nvPr/>
        </p:nvGrpSpPr>
        <p:grpSpPr>
          <a:xfrm>
            <a:off x="430081" y="2166989"/>
            <a:ext cx="10169232" cy="2556245"/>
            <a:chOff x="615138" y="2507928"/>
            <a:chExt cx="10169232" cy="255624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260F710-8FF7-D246-99CC-FF66CC09654A}"/>
                </a:ext>
              </a:extLst>
            </p:cNvPr>
            <p:cNvSpPr/>
            <p:nvPr/>
          </p:nvSpPr>
          <p:spPr>
            <a:xfrm>
              <a:off x="1346224" y="2507928"/>
              <a:ext cx="2924345" cy="2556245"/>
            </a:xfrm>
            <a:custGeom>
              <a:avLst/>
              <a:gdLst>
                <a:gd name="connsiteX0" fmla="*/ 0 w 2924345"/>
                <a:gd name="connsiteY0" fmla="*/ 383437 h 2556245"/>
                <a:gd name="connsiteX1" fmla="*/ 1646223 w 2924345"/>
                <a:gd name="connsiteY1" fmla="*/ 383437 h 2556245"/>
                <a:gd name="connsiteX2" fmla="*/ 1646223 w 2924345"/>
                <a:gd name="connsiteY2" fmla="*/ 0 h 2556245"/>
                <a:gd name="connsiteX3" fmla="*/ 2924345 w 2924345"/>
                <a:gd name="connsiteY3" fmla="*/ 1278123 h 2556245"/>
                <a:gd name="connsiteX4" fmla="*/ 1646223 w 2924345"/>
                <a:gd name="connsiteY4" fmla="*/ 2556245 h 2556245"/>
                <a:gd name="connsiteX5" fmla="*/ 1646223 w 2924345"/>
                <a:gd name="connsiteY5" fmla="*/ 2172808 h 2556245"/>
                <a:gd name="connsiteX6" fmla="*/ 0 w 2924345"/>
                <a:gd name="connsiteY6" fmla="*/ 2172808 h 2556245"/>
                <a:gd name="connsiteX7" fmla="*/ 0 w 2924345"/>
                <a:gd name="connsiteY7" fmla="*/ 383437 h 25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345" h="2556245">
                  <a:moveTo>
                    <a:pt x="0" y="383437"/>
                  </a:moveTo>
                  <a:lnTo>
                    <a:pt x="1646223" y="383437"/>
                  </a:lnTo>
                  <a:lnTo>
                    <a:pt x="1646223" y="0"/>
                  </a:lnTo>
                  <a:lnTo>
                    <a:pt x="2924345" y="1278123"/>
                  </a:lnTo>
                  <a:lnTo>
                    <a:pt x="1646223" y="2556245"/>
                  </a:lnTo>
                  <a:lnTo>
                    <a:pt x="1646223" y="2172808"/>
                  </a:lnTo>
                  <a:lnTo>
                    <a:pt x="0" y="2172808"/>
                  </a:lnTo>
                  <a:lnTo>
                    <a:pt x="0" y="383437"/>
                  </a:lnTo>
                  <a:close/>
                </a:path>
              </a:pathLst>
            </a:custGeom>
            <a:solidFill>
              <a:srgbClr val="EBEBEB"/>
            </a:solidFill>
            <a:ln>
              <a:solidFill>
                <a:srgbClr val="EBEBEB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1727" tIns="393597" rIns="787960" bIns="393597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Company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Regulator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Investor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D49A47A-21B0-2D4B-B4E8-3C2EB9FA026D}"/>
                </a:ext>
              </a:extLst>
            </p:cNvPr>
            <p:cNvSpPr/>
            <p:nvPr/>
          </p:nvSpPr>
          <p:spPr>
            <a:xfrm>
              <a:off x="615138" y="3054965"/>
              <a:ext cx="1462172" cy="1462172"/>
            </a:xfrm>
            <a:custGeom>
              <a:avLst/>
              <a:gdLst>
                <a:gd name="connsiteX0" fmla="*/ 0 w 1462172"/>
                <a:gd name="connsiteY0" fmla="*/ 731086 h 1462172"/>
                <a:gd name="connsiteX1" fmla="*/ 731086 w 1462172"/>
                <a:gd name="connsiteY1" fmla="*/ 0 h 1462172"/>
                <a:gd name="connsiteX2" fmla="*/ 1462172 w 1462172"/>
                <a:gd name="connsiteY2" fmla="*/ 731086 h 1462172"/>
                <a:gd name="connsiteX3" fmla="*/ 731086 w 1462172"/>
                <a:gd name="connsiteY3" fmla="*/ 1462172 h 1462172"/>
                <a:gd name="connsiteX4" fmla="*/ 0 w 1462172"/>
                <a:gd name="connsiteY4" fmla="*/ 731086 h 146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172" h="1462172">
                  <a:moveTo>
                    <a:pt x="0" y="731086"/>
                  </a:moveTo>
                  <a:cubicBezTo>
                    <a:pt x="0" y="327318"/>
                    <a:pt x="327318" y="0"/>
                    <a:pt x="731086" y="0"/>
                  </a:cubicBezTo>
                  <a:cubicBezTo>
                    <a:pt x="1134854" y="0"/>
                    <a:pt x="1462172" y="327318"/>
                    <a:pt x="1462172" y="731086"/>
                  </a:cubicBezTo>
                  <a:cubicBezTo>
                    <a:pt x="1462172" y="1134854"/>
                    <a:pt x="1134854" y="1462172"/>
                    <a:pt x="731086" y="1462172"/>
                  </a:cubicBezTo>
                  <a:cubicBezTo>
                    <a:pt x="327318" y="1462172"/>
                    <a:pt x="0" y="1134854"/>
                    <a:pt x="0" y="731086"/>
                  </a:cubicBezTo>
                  <a:close/>
                </a:path>
              </a:pathLst>
            </a:custGeom>
            <a:solidFill>
              <a:srgbClr val="0A2D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655" tIns="223655" rIns="223655" bIns="2236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ESG Reports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6B1512-6C6D-E548-A72B-D69618F9DB35}"/>
                </a:ext>
              </a:extLst>
            </p:cNvPr>
            <p:cNvSpPr/>
            <p:nvPr/>
          </p:nvSpPr>
          <p:spPr>
            <a:xfrm>
              <a:off x="4791503" y="2507928"/>
              <a:ext cx="5992867" cy="2556245"/>
            </a:xfrm>
            <a:custGeom>
              <a:avLst/>
              <a:gdLst>
                <a:gd name="connsiteX0" fmla="*/ 0 w 2924345"/>
                <a:gd name="connsiteY0" fmla="*/ 383437 h 2556245"/>
                <a:gd name="connsiteX1" fmla="*/ 1646223 w 2924345"/>
                <a:gd name="connsiteY1" fmla="*/ 383437 h 2556245"/>
                <a:gd name="connsiteX2" fmla="*/ 1646223 w 2924345"/>
                <a:gd name="connsiteY2" fmla="*/ 0 h 2556245"/>
                <a:gd name="connsiteX3" fmla="*/ 2924345 w 2924345"/>
                <a:gd name="connsiteY3" fmla="*/ 1278123 h 2556245"/>
                <a:gd name="connsiteX4" fmla="*/ 1646223 w 2924345"/>
                <a:gd name="connsiteY4" fmla="*/ 2556245 h 2556245"/>
                <a:gd name="connsiteX5" fmla="*/ 1646223 w 2924345"/>
                <a:gd name="connsiteY5" fmla="*/ 2172808 h 2556245"/>
                <a:gd name="connsiteX6" fmla="*/ 0 w 2924345"/>
                <a:gd name="connsiteY6" fmla="*/ 2172808 h 2556245"/>
                <a:gd name="connsiteX7" fmla="*/ 0 w 2924345"/>
                <a:gd name="connsiteY7" fmla="*/ 383437 h 25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345" h="2556245">
                  <a:moveTo>
                    <a:pt x="0" y="383437"/>
                  </a:moveTo>
                  <a:lnTo>
                    <a:pt x="1646223" y="383437"/>
                  </a:lnTo>
                  <a:lnTo>
                    <a:pt x="1646223" y="0"/>
                  </a:lnTo>
                  <a:lnTo>
                    <a:pt x="2924345" y="1278123"/>
                  </a:lnTo>
                  <a:lnTo>
                    <a:pt x="1646223" y="2556245"/>
                  </a:lnTo>
                  <a:lnTo>
                    <a:pt x="1646223" y="2172808"/>
                  </a:lnTo>
                  <a:lnTo>
                    <a:pt x="0" y="2172808"/>
                  </a:lnTo>
                  <a:lnTo>
                    <a:pt x="0" y="383437"/>
                  </a:lnTo>
                  <a:close/>
                </a:path>
              </a:pathLst>
            </a:custGeom>
            <a:solidFill>
              <a:srgbClr val="EBEBEB">
                <a:alpha val="90000"/>
              </a:srgbClr>
            </a:solidFill>
            <a:ln>
              <a:solidFill>
                <a:srgbClr val="EBEBEB"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1726" tIns="393597" rIns="787961" bIns="393597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"/>
              </a:pPr>
              <a:r>
                <a:rPr lang="en-US" sz="1600" kern="1200" dirty="0"/>
                <a:t>Only 51% </a:t>
              </a:r>
              <a:r>
                <a:rPr lang="en-US" sz="1600" dirty="0"/>
                <a:t>ESG information is assured (AICPA IFAC CIMA 2021) 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"/>
              </a:pPr>
              <a:r>
                <a:rPr lang="en-US" sz="1600" kern="1200" dirty="0"/>
                <a:t>Key challenges in existing audit standards </a:t>
              </a:r>
              <a:r>
                <a:rPr lang="en-US" sz="1600" dirty="0">
                  <a:solidFill>
                    <a:schemeClr val="tx1"/>
                  </a:solidFill>
                </a:rPr>
                <a:t>(ISAE 3000; AA1000AS)</a:t>
              </a:r>
              <a:endParaRPr lang="en-US" sz="1600" kern="12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6607746-5247-D14B-9F33-199945292C8A}"/>
                </a:ext>
              </a:extLst>
            </p:cNvPr>
            <p:cNvSpPr/>
            <p:nvPr/>
          </p:nvSpPr>
          <p:spPr>
            <a:xfrm>
              <a:off x="4060418" y="3054965"/>
              <a:ext cx="1462172" cy="1462172"/>
            </a:xfrm>
            <a:custGeom>
              <a:avLst/>
              <a:gdLst>
                <a:gd name="connsiteX0" fmla="*/ 0 w 1462172"/>
                <a:gd name="connsiteY0" fmla="*/ 731086 h 1462172"/>
                <a:gd name="connsiteX1" fmla="*/ 731086 w 1462172"/>
                <a:gd name="connsiteY1" fmla="*/ 0 h 1462172"/>
                <a:gd name="connsiteX2" fmla="*/ 1462172 w 1462172"/>
                <a:gd name="connsiteY2" fmla="*/ 731086 h 1462172"/>
                <a:gd name="connsiteX3" fmla="*/ 731086 w 1462172"/>
                <a:gd name="connsiteY3" fmla="*/ 1462172 h 1462172"/>
                <a:gd name="connsiteX4" fmla="*/ 0 w 1462172"/>
                <a:gd name="connsiteY4" fmla="*/ 731086 h 146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172" h="1462172">
                  <a:moveTo>
                    <a:pt x="0" y="731086"/>
                  </a:moveTo>
                  <a:cubicBezTo>
                    <a:pt x="0" y="327318"/>
                    <a:pt x="327318" y="0"/>
                    <a:pt x="731086" y="0"/>
                  </a:cubicBezTo>
                  <a:cubicBezTo>
                    <a:pt x="1134854" y="0"/>
                    <a:pt x="1462172" y="327318"/>
                    <a:pt x="1462172" y="731086"/>
                  </a:cubicBezTo>
                  <a:cubicBezTo>
                    <a:pt x="1462172" y="1134854"/>
                    <a:pt x="1134854" y="1462172"/>
                    <a:pt x="731086" y="1462172"/>
                  </a:cubicBezTo>
                  <a:cubicBezTo>
                    <a:pt x="327318" y="1462172"/>
                    <a:pt x="0" y="1134854"/>
                    <a:pt x="0" y="731086"/>
                  </a:cubicBezTo>
                  <a:close/>
                </a:path>
              </a:pathLst>
            </a:custGeom>
            <a:solidFill>
              <a:srgbClr val="6AA9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655" tIns="223655" rIns="223655" bIns="2236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ESG Assurance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4EE4A-4ABE-FE42-A076-B9C024694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9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93B0-F8E8-1A4E-BA4F-87DD647E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Motivation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9AA7DD-E36F-B940-9903-2631AF6E1BD9}"/>
              </a:ext>
            </a:extLst>
          </p:cNvPr>
          <p:cNvGrpSpPr/>
          <p:nvPr/>
        </p:nvGrpSpPr>
        <p:grpSpPr>
          <a:xfrm>
            <a:off x="430081" y="2166989"/>
            <a:ext cx="11578726" cy="2597800"/>
            <a:chOff x="615138" y="2507928"/>
            <a:chExt cx="11578726" cy="25978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260F710-8FF7-D246-99CC-FF66CC09654A}"/>
                </a:ext>
              </a:extLst>
            </p:cNvPr>
            <p:cNvSpPr/>
            <p:nvPr/>
          </p:nvSpPr>
          <p:spPr>
            <a:xfrm>
              <a:off x="1346224" y="2507928"/>
              <a:ext cx="2924345" cy="2556245"/>
            </a:xfrm>
            <a:custGeom>
              <a:avLst/>
              <a:gdLst>
                <a:gd name="connsiteX0" fmla="*/ 0 w 2924345"/>
                <a:gd name="connsiteY0" fmla="*/ 383437 h 2556245"/>
                <a:gd name="connsiteX1" fmla="*/ 1646223 w 2924345"/>
                <a:gd name="connsiteY1" fmla="*/ 383437 h 2556245"/>
                <a:gd name="connsiteX2" fmla="*/ 1646223 w 2924345"/>
                <a:gd name="connsiteY2" fmla="*/ 0 h 2556245"/>
                <a:gd name="connsiteX3" fmla="*/ 2924345 w 2924345"/>
                <a:gd name="connsiteY3" fmla="*/ 1278123 h 2556245"/>
                <a:gd name="connsiteX4" fmla="*/ 1646223 w 2924345"/>
                <a:gd name="connsiteY4" fmla="*/ 2556245 h 2556245"/>
                <a:gd name="connsiteX5" fmla="*/ 1646223 w 2924345"/>
                <a:gd name="connsiteY5" fmla="*/ 2172808 h 2556245"/>
                <a:gd name="connsiteX6" fmla="*/ 0 w 2924345"/>
                <a:gd name="connsiteY6" fmla="*/ 2172808 h 2556245"/>
                <a:gd name="connsiteX7" fmla="*/ 0 w 2924345"/>
                <a:gd name="connsiteY7" fmla="*/ 383437 h 25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345" h="2556245">
                  <a:moveTo>
                    <a:pt x="0" y="383437"/>
                  </a:moveTo>
                  <a:lnTo>
                    <a:pt x="1646223" y="383437"/>
                  </a:lnTo>
                  <a:lnTo>
                    <a:pt x="1646223" y="0"/>
                  </a:lnTo>
                  <a:lnTo>
                    <a:pt x="2924345" y="1278123"/>
                  </a:lnTo>
                  <a:lnTo>
                    <a:pt x="1646223" y="2556245"/>
                  </a:lnTo>
                  <a:lnTo>
                    <a:pt x="1646223" y="2172808"/>
                  </a:lnTo>
                  <a:lnTo>
                    <a:pt x="0" y="2172808"/>
                  </a:lnTo>
                  <a:lnTo>
                    <a:pt x="0" y="383437"/>
                  </a:lnTo>
                  <a:close/>
                </a:path>
              </a:pathLst>
            </a:custGeom>
            <a:solidFill>
              <a:srgbClr val="EBEBEB"/>
            </a:solidFill>
            <a:ln>
              <a:solidFill>
                <a:srgbClr val="EBEBEB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1727" tIns="393597" rIns="787960" bIns="393597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Company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Regulator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Investor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D49A47A-21B0-2D4B-B4E8-3C2EB9FA026D}"/>
                </a:ext>
              </a:extLst>
            </p:cNvPr>
            <p:cNvSpPr/>
            <p:nvPr/>
          </p:nvSpPr>
          <p:spPr>
            <a:xfrm>
              <a:off x="615138" y="3054965"/>
              <a:ext cx="1462172" cy="1462172"/>
            </a:xfrm>
            <a:custGeom>
              <a:avLst/>
              <a:gdLst>
                <a:gd name="connsiteX0" fmla="*/ 0 w 1462172"/>
                <a:gd name="connsiteY0" fmla="*/ 731086 h 1462172"/>
                <a:gd name="connsiteX1" fmla="*/ 731086 w 1462172"/>
                <a:gd name="connsiteY1" fmla="*/ 0 h 1462172"/>
                <a:gd name="connsiteX2" fmla="*/ 1462172 w 1462172"/>
                <a:gd name="connsiteY2" fmla="*/ 731086 h 1462172"/>
                <a:gd name="connsiteX3" fmla="*/ 731086 w 1462172"/>
                <a:gd name="connsiteY3" fmla="*/ 1462172 h 1462172"/>
                <a:gd name="connsiteX4" fmla="*/ 0 w 1462172"/>
                <a:gd name="connsiteY4" fmla="*/ 731086 h 146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172" h="1462172">
                  <a:moveTo>
                    <a:pt x="0" y="731086"/>
                  </a:moveTo>
                  <a:cubicBezTo>
                    <a:pt x="0" y="327318"/>
                    <a:pt x="327318" y="0"/>
                    <a:pt x="731086" y="0"/>
                  </a:cubicBezTo>
                  <a:cubicBezTo>
                    <a:pt x="1134854" y="0"/>
                    <a:pt x="1462172" y="327318"/>
                    <a:pt x="1462172" y="731086"/>
                  </a:cubicBezTo>
                  <a:cubicBezTo>
                    <a:pt x="1462172" y="1134854"/>
                    <a:pt x="1134854" y="1462172"/>
                    <a:pt x="731086" y="1462172"/>
                  </a:cubicBezTo>
                  <a:cubicBezTo>
                    <a:pt x="327318" y="1462172"/>
                    <a:pt x="0" y="1134854"/>
                    <a:pt x="0" y="731086"/>
                  </a:cubicBezTo>
                  <a:close/>
                </a:path>
              </a:pathLst>
            </a:custGeom>
            <a:solidFill>
              <a:srgbClr val="0A2D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655" tIns="223655" rIns="223655" bIns="2236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ESG Reports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6B1512-6C6D-E548-A72B-D69618F9DB35}"/>
                </a:ext>
              </a:extLst>
            </p:cNvPr>
            <p:cNvSpPr/>
            <p:nvPr/>
          </p:nvSpPr>
          <p:spPr>
            <a:xfrm>
              <a:off x="4791504" y="2507928"/>
              <a:ext cx="3268590" cy="2556245"/>
            </a:xfrm>
            <a:custGeom>
              <a:avLst/>
              <a:gdLst>
                <a:gd name="connsiteX0" fmla="*/ 0 w 2924345"/>
                <a:gd name="connsiteY0" fmla="*/ 383437 h 2556245"/>
                <a:gd name="connsiteX1" fmla="*/ 1646223 w 2924345"/>
                <a:gd name="connsiteY1" fmla="*/ 383437 h 2556245"/>
                <a:gd name="connsiteX2" fmla="*/ 1646223 w 2924345"/>
                <a:gd name="connsiteY2" fmla="*/ 0 h 2556245"/>
                <a:gd name="connsiteX3" fmla="*/ 2924345 w 2924345"/>
                <a:gd name="connsiteY3" fmla="*/ 1278123 h 2556245"/>
                <a:gd name="connsiteX4" fmla="*/ 1646223 w 2924345"/>
                <a:gd name="connsiteY4" fmla="*/ 2556245 h 2556245"/>
                <a:gd name="connsiteX5" fmla="*/ 1646223 w 2924345"/>
                <a:gd name="connsiteY5" fmla="*/ 2172808 h 2556245"/>
                <a:gd name="connsiteX6" fmla="*/ 0 w 2924345"/>
                <a:gd name="connsiteY6" fmla="*/ 2172808 h 2556245"/>
                <a:gd name="connsiteX7" fmla="*/ 0 w 2924345"/>
                <a:gd name="connsiteY7" fmla="*/ 383437 h 25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345" h="2556245">
                  <a:moveTo>
                    <a:pt x="0" y="383437"/>
                  </a:moveTo>
                  <a:lnTo>
                    <a:pt x="1646223" y="383437"/>
                  </a:lnTo>
                  <a:lnTo>
                    <a:pt x="1646223" y="0"/>
                  </a:lnTo>
                  <a:lnTo>
                    <a:pt x="2924345" y="1278123"/>
                  </a:lnTo>
                  <a:lnTo>
                    <a:pt x="1646223" y="2556245"/>
                  </a:lnTo>
                  <a:lnTo>
                    <a:pt x="1646223" y="2172808"/>
                  </a:lnTo>
                  <a:lnTo>
                    <a:pt x="0" y="2172808"/>
                  </a:lnTo>
                  <a:lnTo>
                    <a:pt x="0" y="383437"/>
                  </a:lnTo>
                  <a:close/>
                </a:path>
              </a:pathLst>
            </a:custGeom>
            <a:solidFill>
              <a:srgbClr val="EBEBEB">
                <a:alpha val="90000"/>
              </a:srgbClr>
            </a:solidFill>
            <a:ln>
              <a:solidFill>
                <a:srgbClr val="EBEBEB"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1726" tIns="393597" rIns="787961" bIns="393597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Only 51% ESG information is assured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Key challenge in existing audit standards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6607746-5247-D14B-9F33-199945292C8A}"/>
                </a:ext>
              </a:extLst>
            </p:cNvPr>
            <p:cNvSpPr/>
            <p:nvPr/>
          </p:nvSpPr>
          <p:spPr>
            <a:xfrm>
              <a:off x="4060418" y="3054965"/>
              <a:ext cx="1462172" cy="1462172"/>
            </a:xfrm>
            <a:custGeom>
              <a:avLst/>
              <a:gdLst>
                <a:gd name="connsiteX0" fmla="*/ 0 w 1462172"/>
                <a:gd name="connsiteY0" fmla="*/ 731086 h 1462172"/>
                <a:gd name="connsiteX1" fmla="*/ 731086 w 1462172"/>
                <a:gd name="connsiteY1" fmla="*/ 0 h 1462172"/>
                <a:gd name="connsiteX2" fmla="*/ 1462172 w 1462172"/>
                <a:gd name="connsiteY2" fmla="*/ 731086 h 1462172"/>
                <a:gd name="connsiteX3" fmla="*/ 731086 w 1462172"/>
                <a:gd name="connsiteY3" fmla="*/ 1462172 h 1462172"/>
                <a:gd name="connsiteX4" fmla="*/ 0 w 1462172"/>
                <a:gd name="connsiteY4" fmla="*/ 731086 h 146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172" h="1462172">
                  <a:moveTo>
                    <a:pt x="0" y="731086"/>
                  </a:moveTo>
                  <a:cubicBezTo>
                    <a:pt x="0" y="327318"/>
                    <a:pt x="327318" y="0"/>
                    <a:pt x="731086" y="0"/>
                  </a:cubicBezTo>
                  <a:cubicBezTo>
                    <a:pt x="1134854" y="0"/>
                    <a:pt x="1462172" y="327318"/>
                    <a:pt x="1462172" y="731086"/>
                  </a:cubicBezTo>
                  <a:cubicBezTo>
                    <a:pt x="1462172" y="1134854"/>
                    <a:pt x="1134854" y="1462172"/>
                    <a:pt x="731086" y="1462172"/>
                  </a:cubicBezTo>
                  <a:cubicBezTo>
                    <a:pt x="327318" y="1462172"/>
                    <a:pt x="0" y="1134854"/>
                    <a:pt x="0" y="731086"/>
                  </a:cubicBezTo>
                  <a:close/>
                </a:path>
              </a:pathLst>
            </a:custGeom>
            <a:solidFill>
              <a:srgbClr val="6AA9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655" tIns="223655" rIns="223655" bIns="2236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ESG Assurance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ACE9AA2-ACCB-D64A-AD48-5455CAE86099}"/>
                </a:ext>
              </a:extLst>
            </p:cNvPr>
            <p:cNvSpPr/>
            <p:nvPr/>
          </p:nvSpPr>
          <p:spPr>
            <a:xfrm>
              <a:off x="8925274" y="2549483"/>
              <a:ext cx="3268590" cy="2556245"/>
            </a:xfrm>
            <a:custGeom>
              <a:avLst/>
              <a:gdLst>
                <a:gd name="connsiteX0" fmla="*/ 0 w 2924345"/>
                <a:gd name="connsiteY0" fmla="*/ 383437 h 2556245"/>
                <a:gd name="connsiteX1" fmla="*/ 1646223 w 2924345"/>
                <a:gd name="connsiteY1" fmla="*/ 383437 h 2556245"/>
                <a:gd name="connsiteX2" fmla="*/ 1646223 w 2924345"/>
                <a:gd name="connsiteY2" fmla="*/ 0 h 2556245"/>
                <a:gd name="connsiteX3" fmla="*/ 2924345 w 2924345"/>
                <a:gd name="connsiteY3" fmla="*/ 1278123 h 2556245"/>
                <a:gd name="connsiteX4" fmla="*/ 1646223 w 2924345"/>
                <a:gd name="connsiteY4" fmla="*/ 2556245 h 2556245"/>
                <a:gd name="connsiteX5" fmla="*/ 1646223 w 2924345"/>
                <a:gd name="connsiteY5" fmla="*/ 2172808 h 2556245"/>
                <a:gd name="connsiteX6" fmla="*/ 0 w 2924345"/>
                <a:gd name="connsiteY6" fmla="*/ 2172808 h 2556245"/>
                <a:gd name="connsiteX7" fmla="*/ 0 w 2924345"/>
                <a:gd name="connsiteY7" fmla="*/ 383437 h 25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345" h="2556245">
                  <a:moveTo>
                    <a:pt x="0" y="383437"/>
                  </a:moveTo>
                  <a:lnTo>
                    <a:pt x="1646223" y="383437"/>
                  </a:lnTo>
                  <a:lnTo>
                    <a:pt x="1646223" y="0"/>
                  </a:lnTo>
                  <a:lnTo>
                    <a:pt x="2924345" y="1278123"/>
                  </a:lnTo>
                  <a:lnTo>
                    <a:pt x="1646223" y="2556245"/>
                  </a:lnTo>
                  <a:lnTo>
                    <a:pt x="1646223" y="2172808"/>
                  </a:lnTo>
                  <a:lnTo>
                    <a:pt x="0" y="2172808"/>
                  </a:lnTo>
                  <a:lnTo>
                    <a:pt x="0" y="383437"/>
                  </a:lnTo>
                  <a:close/>
                </a:path>
              </a:pathLst>
            </a:custGeom>
            <a:solidFill>
              <a:srgbClr val="EBEBEB">
                <a:alpha val="90000"/>
              </a:srgbClr>
            </a:solidFill>
            <a:ln>
              <a:solidFill>
                <a:srgbClr val="EBEBEB"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1726" tIns="393597" rIns="787961" bIns="393597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Big data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Audit 4.0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A514F9A-320B-974F-9D7E-34CA7700CCF3}"/>
                </a:ext>
              </a:extLst>
            </p:cNvPr>
            <p:cNvSpPr/>
            <p:nvPr/>
          </p:nvSpPr>
          <p:spPr>
            <a:xfrm>
              <a:off x="7849943" y="3054965"/>
              <a:ext cx="1462172" cy="1462172"/>
            </a:xfrm>
            <a:custGeom>
              <a:avLst/>
              <a:gdLst>
                <a:gd name="connsiteX0" fmla="*/ 0 w 1462172"/>
                <a:gd name="connsiteY0" fmla="*/ 731086 h 1462172"/>
                <a:gd name="connsiteX1" fmla="*/ 731086 w 1462172"/>
                <a:gd name="connsiteY1" fmla="*/ 0 h 1462172"/>
                <a:gd name="connsiteX2" fmla="*/ 1462172 w 1462172"/>
                <a:gd name="connsiteY2" fmla="*/ 731086 h 1462172"/>
                <a:gd name="connsiteX3" fmla="*/ 731086 w 1462172"/>
                <a:gd name="connsiteY3" fmla="*/ 1462172 h 1462172"/>
                <a:gd name="connsiteX4" fmla="*/ 0 w 1462172"/>
                <a:gd name="connsiteY4" fmla="*/ 731086 h 146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172" h="1462172">
                  <a:moveTo>
                    <a:pt x="0" y="731086"/>
                  </a:moveTo>
                  <a:cubicBezTo>
                    <a:pt x="0" y="327318"/>
                    <a:pt x="327318" y="0"/>
                    <a:pt x="731086" y="0"/>
                  </a:cubicBezTo>
                  <a:cubicBezTo>
                    <a:pt x="1134854" y="0"/>
                    <a:pt x="1462172" y="327318"/>
                    <a:pt x="1462172" y="731086"/>
                  </a:cubicBezTo>
                  <a:cubicBezTo>
                    <a:pt x="1462172" y="1134854"/>
                    <a:pt x="1134854" y="1462172"/>
                    <a:pt x="731086" y="1462172"/>
                  </a:cubicBezTo>
                  <a:cubicBezTo>
                    <a:pt x="327318" y="1462172"/>
                    <a:pt x="0" y="1134854"/>
                    <a:pt x="0" y="731086"/>
                  </a:cubicBezTo>
                  <a:close/>
                </a:path>
              </a:pathLst>
            </a:cu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655" tIns="223655" rIns="223655" bIns="2236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Emerging Technology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4EE4A-4ABE-FE42-A076-B9C024694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C7A389-6C42-C54F-A1E6-4BA81196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843" y="1192993"/>
            <a:ext cx="1509157" cy="952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31C1B7-B562-BF48-8C71-D52BA7496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229" y="4386152"/>
            <a:ext cx="3499802" cy="1703791"/>
          </a:xfrm>
          <a:prstGeom prst="rect">
            <a:avLst/>
          </a:prstGeom>
          <a:ln w="38100">
            <a:noFill/>
          </a:ln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05294F8A-6ED4-D04F-9BBA-D912DE51B377}"/>
              </a:ext>
            </a:extLst>
          </p:cNvPr>
          <p:cNvSpPr txBox="1"/>
          <p:nvPr/>
        </p:nvSpPr>
        <p:spPr>
          <a:xfrm>
            <a:off x="8536568" y="5987397"/>
            <a:ext cx="292434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N" sz="1200"/>
              <a:t>Figure </a:t>
            </a:r>
            <a:r>
              <a:rPr lang="en-US" sz="1200" dirty="0"/>
              <a:t>2</a:t>
            </a:r>
            <a:r>
              <a:rPr lang="en-CN" sz="1200"/>
              <a:t>. </a:t>
            </a:r>
            <a:r>
              <a:rPr lang="en-CN" sz="1200" dirty="0"/>
              <a:t>An overview of Audit </a:t>
            </a:r>
            <a:r>
              <a:rPr lang="en-CN" sz="1200"/>
              <a:t>4.0</a:t>
            </a:r>
            <a:r>
              <a:rPr lang="en-US" sz="1200" dirty="0"/>
              <a:t> </a:t>
            </a:r>
          </a:p>
          <a:p>
            <a:r>
              <a:rPr lang="en-US" sz="1200" dirty="0"/>
              <a:t>(adapted from Dai and </a:t>
            </a:r>
            <a:r>
              <a:rPr lang="en-US" sz="1200" dirty="0" err="1"/>
              <a:t>Vasarhelyi</a:t>
            </a:r>
            <a:r>
              <a:rPr lang="en-US" sz="1200" dirty="0"/>
              <a:t>, 2016)</a:t>
            </a:r>
            <a:endParaRPr lang="en-CN" sz="1200" dirty="0"/>
          </a:p>
        </p:txBody>
      </p:sp>
    </p:spTree>
    <p:extLst>
      <p:ext uri="{BB962C8B-B14F-4D97-AF65-F5344CB8AC3E}">
        <p14:creationId xmlns:p14="http://schemas.microsoft.com/office/powerpoint/2010/main" val="12989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Design of Audit 4.0 on ESG</a:t>
            </a:r>
            <a:endParaRPr lang="en-US" dirty="0"/>
          </a:p>
        </p:txBody>
      </p:sp>
      <p:sp>
        <p:nvSpPr>
          <p:cNvPr id="6" name="Text Box 5"/>
          <p:cNvSpPr txBox="1"/>
          <p:nvPr/>
        </p:nvSpPr>
        <p:spPr>
          <a:xfrm>
            <a:off x="4503420" y="6255791"/>
            <a:ext cx="28371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Figure 3. Design of Audit 4.0 on ESG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63E98A-512D-7E4B-A6F3-60B9D3FEB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565" y="1417639"/>
            <a:ext cx="8399312" cy="46402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14592-DF6D-CE45-95F8-744617947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3B52E6-28D2-054A-833D-32A1C7F22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0" y="1942653"/>
            <a:ext cx="8695902" cy="2972694"/>
          </a:xfrm>
          <a:prstGeom prst="rect">
            <a:avLst/>
          </a:prstGeom>
          <a:ln w="3810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Objectives for </a:t>
            </a:r>
            <a:r>
              <a:rPr lang="en-US" dirty="0"/>
              <a:t>the Audit 4.0-based ESG</a:t>
            </a:r>
            <a:r>
              <a:rPr lang="en-C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34" y="3375738"/>
            <a:ext cx="2276898" cy="767874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5AA8522-BA16-E64A-800B-2159E80E4A08}"/>
              </a:ext>
            </a:extLst>
          </p:cNvPr>
          <p:cNvSpPr txBox="1">
            <a:spLocks/>
          </p:cNvSpPr>
          <p:nvPr/>
        </p:nvSpPr>
        <p:spPr bwMode="auto">
          <a:xfrm>
            <a:off x="11651178" y="6553001"/>
            <a:ext cx="443345" cy="4049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5F5F5F"/>
                </a:solidFill>
                <a:latin typeface="Arial" panose="020B0604020202090204" pitchFamily="34" charset="0"/>
                <a:ea typeface="ヒラギノ角ゴ Pro W3" panose="020B0300000000000000" charset="-128"/>
                <a:cs typeface="Geneva" charset="0"/>
              </a:defRPr>
            </a:lvl1pPr>
            <a:lvl2pPr marL="609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90204" pitchFamily="34" charset="0"/>
                <a:ea typeface="ヒラギノ角ゴ Pro W3" panose="020B0300000000000000" charset="-128"/>
                <a:cs typeface="ヒラギノ角ゴ Pro W3" panose="020B0300000000000000" charset="-128"/>
              </a:defRPr>
            </a:lvl2pPr>
            <a:lvl3pPr marL="1219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90204" pitchFamily="34" charset="0"/>
                <a:ea typeface="ヒラギノ角ゴ Pro W3" panose="020B0300000000000000" charset="-128"/>
                <a:cs typeface="ヒラギノ角ゴ Pro W3" panose="020B0300000000000000" charset="-128"/>
              </a:defRPr>
            </a:lvl3pPr>
            <a:lvl4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90204" pitchFamily="34" charset="0"/>
                <a:ea typeface="ヒラギノ角ゴ Pro W3" panose="020B0300000000000000" charset="-128"/>
                <a:cs typeface="ヒラギノ角ゴ Pro W3" panose="020B0300000000000000" charset="-128"/>
              </a:defRPr>
            </a:lvl4pPr>
            <a:lvl5pPr marL="2438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90204" pitchFamily="34" charset="0"/>
                <a:ea typeface="ヒラギノ角ゴ Pro W3" panose="020B0300000000000000" charset="-128"/>
                <a:cs typeface="ヒラギノ角ゴ Pro W3" panose="020B0300000000000000" charset="-128"/>
              </a:defRPr>
            </a:lvl5pPr>
            <a:lvl6pPr marL="3048000" algn="l" defTabSz="608965" rtl="0" eaLnBrk="1" latinLnBrk="0" hangingPunct="1">
              <a:defRPr sz="3200" kern="1200">
                <a:solidFill>
                  <a:schemeClr val="tx1"/>
                </a:solidFill>
                <a:latin typeface="Arial" panose="020B0604020202090204" pitchFamily="34" charset="0"/>
                <a:ea typeface="ヒラギノ角ゴ Pro W3" panose="020B0300000000000000" charset="-128"/>
                <a:cs typeface="ヒラギノ角ゴ Pro W3" panose="020B0300000000000000" charset="-128"/>
              </a:defRPr>
            </a:lvl6pPr>
            <a:lvl7pPr marL="3657600" algn="l" defTabSz="608965" rtl="0" eaLnBrk="1" latinLnBrk="0" hangingPunct="1">
              <a:defRPr sz="3200" kern="1200">
                <a:solidFill>
                  <a:schemeClr val="tx1"/>
                </a:solidFill>
                <a:latin typeface="Arial" panose="020B0604020202090204" pitchFamily="34" charset="0"/>
                <a:ea typeface="ヒラギノ角ゴ Pro W3" panose="020B0300000000000000" charset="-128"/>
                <a:cs typeface="ヒラギノ角ゴ Pro W3" panose="020B0300000000000000" charset="-128"/>
              </a:defRPr>
            </a:lvl7pPr>
            <a:lvl8pPr marL="4267200" algn="l" defTabSz="608965" rtl="0" eaLnBrk="1" latinLnBrk="0" hangingPunct="1">
              <a:defRPr sz="3200" kern="1200">
                <a:solidFill>
                  <a:schemeClr val="tx1"/>
                </a:solidFill>
                <a:latin typeface="Arial" panose="020B0604020202090204" pitchFamily="34" charset="0"/>
                <a:ea typeface="ヒラギノ角ゴ Pro W3" panose="020B0300000000000000" charset="-128"/>
                <a:cs typeface="ヒラギノ角ゴ Pro W3" panose="020B0300000000000000" charset="-128"/>
              </a:defRPr>
            </a:lvl8pPr>
            <a:lvl9pPr marL="4876800" algn="l" defTabSz="608965" rtl="0" eaLnBrk="1" latinLnBrk="0" hangingPunct="1">
              <a:defRPr sz="3200" kern="1200">
                <a:solidFill>
                  <a:schemeClr val="tx1"/>
                </a:solidFill>
                <a:latin typeface="Arial" panose="020B0604020202090204" pitchFamily="34" charset="0"/>
                <a:ea typeface="ヒラギノ角ゴ Pro W3" panose="020B0300000000000000" charset="-128"/>
                <a:cs typeface="ヒラギノ角ゴ Pro W3" panose="020B0300000000000000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682EE-9973-FA44-820E-184959D39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ym typeface="+mn-ea"/>
              </a:rPr>
              <a:t>Numeric data: </a:t>
            </a:r>
            <a:r>
              <a:rPr lang="en-US" sz="3200" i="1" dirty="0">
                <a:sym typeface="+mn-ea"/>
              </a:rPr>
              <a:t>BP </a:t>
            </a:r>
            <a:r>
              <a:rPr lang="en-US" sz="3200" dirty="0">
                <a:sym typeface="+mn-ea"/>
              </a:rPr>
              <a:t>ESG Reports - Datasheet - Yearly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489" y="1417519"/>
            <a:ext cx="8270240" cy="51974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6D21F-24FB-CC4C-AB81-755E81107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 dirty="0">
                <a:sym typeface="+mn-ea"/>
              </a:rPr>
              <a:t>Textual claim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29510"/>
          <a:stretch>
            <a:fillRect/>
          </a:stretch>
        </p:blipFill>
        <p:spPr>
          <a:xfrm>
            <a:off x="5227955" y="259080"/>
            <a:ext cx="5541010" cy="642366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2160" y="3435350"/>
            <a:ext cx="3880485" cy="308991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09600" y="2069465"/>
            <a:ext cx="45662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800"/>
              <a:t>bpx energy’s new electric substation located at the ‘Grand Slam’ facility in Orla Texas became operational in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C521B-CDFD-B245-BF08-E4CD25D97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RU_Template_Arial_G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RU_Template_White_Arial_B</Template>
  <TotalTime>3095</TotalTime>
  <Words>500</Words>
  <Application>Microsoft Macintosh PowerPoint</Application>
  <PresentationFormat>Widescreen</PresentationFormat>
  <Paragraphs>123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RU_Template_Arial_G</vt:lpstr>
      <vt:lpstr>Audit 4.0-based ESG Assurance: An Example of Using Satellite Images on GHG Emissions </vt:lpstr>
      <vt:lpstr>Motivation</vt:lpstr>
      <vt:lpstr>Motivation</vt:lpstr>
      <vt:lpstr>Motivation</vt:lpstr>
      <vt:lpstr>Motivation</vt:lpstr>
      <vt:lpstr>Design of Audit 4.0 on ESG</vt:lpstr>
      <vt:lpstr>Objectives for the Audit 4.0-based ESG </vt:lpstr>
      <vt:lpstr>Numeric data: BP ESG Reports - Datasheet - Yearly</vt:lpstr>
      <vt:lpstr>Textual claim</vt:lpstr>
      <vt:lpstr>Verifying process</vt:lpstr>
      <vt:lpstr>Case Study - Methane - Satellite Images</vt:lpstr>
      <vt:lpstr>Case study - Analysis (Dashboard) - in Tableau</vt:lpstr>
      <vt:lpstr>Case study - Analysis (Dashboard) - in Tableau</vt:lpstr>
      <vt:lpstr>Case study - Analysis (Dashboard) - in Tableau</vt:lpstr>
      <vt:lpstr>Case study - Analysis (Dashboard) - in Tableau</vt:lpstr>
      <vt:lpstr>Contribution</vt:lpstr>
      <vt:lpstr>Limitation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tsun9920</dc:creator>
  <cp:lastModifiedBy>Gu Yu</cp:lastModifiedBy>
  <cp:revision>933</cp:revision>
  <cp:lastPrinted>2021-09-11T04:42:24Z</cp:lastPrinted>
  <dcterms:created xsi:type="dcterms:W3CDTF">2021-09-11T04:42:24Z</dcterms:created>
  <dcterms:modified xsi:type="dcterms:W3CDTF">2021-11-06T19:35:45Z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1033-3.9.0.6159</vt:lpwstr>
  </property>
</Properties>
</file>